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6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7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  <p:sldMasterId id="2147483873" r:id="rId9"/>
    <p:sldMasterId id="2147483894" r:id="rId10"/>
    <p:sldMasterId id="2147483939" r:id="rId11"/>
  </p:sldMasterIdLst>
  <p:notesMasterIdLst>
    <p:notesMasterId r:id="rId19"/>
  </p:notesMasterIdLst>
  <p:sldIdLst>
    <p:sldId id="624" r:id="rId12"/>
    <p:sldId id="634" r:id="rId13"/>
    <p:sldId id="636" r:id="rId14"/>
    <p:sldId id="638" r:id="rId15"/>
    <p:sldId id="635" r:id="rId16"/>
    <p:sldId id="633" r:id="rId17"/>
    <p:sldId id="613" r:id="rId1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  <p:cmAuthor id="2" name="Chris Anderson (ZUMO)" initials="CA(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9" autoAdjust="0"/>
    <p:restoredTop sz="81569" autoAdjust="0"/>
  </p:normalViewPr>
  <p:slideViewPr>
    <p:cSldViewPr snapToGrid="0">
      <p:cViewPr varScale="1">
        <p:scale>
          <a:sx n="102" d="100"/>
          <a:sy n="102" d="100"/>
        </p:scale>
        <p:origin x="1008" y="18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9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3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of servers, infrastructure and configuration of operating system</a:t>
            </a:r>
          </a:p>
          <a:p>
            <a:r>
              <a:rPr lang="en-US" dirty="0"/>
              <a:t>Event-driven scale</a:t>
            </a:r>
          </a:p>
          <a:p>
            <a:r>
              <a:rPr lang="en-US" dirty="0"/>
              <a:t>Sub-second billing</a:t>
            </a:r>
          </a:p>
          <a:p>
            <a:r>
              <a:rPr lang="en-US" dirty="0"/>
              <a:t>Stateless</a:t>
            </a:r>
          </a:p>
          <a:p>
            <a:endParaRPr lang="en-US" dirty="0"/>
          </a:p>
          <a:p>
            <a:pPr lvl="0"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is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managed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service. Some refer to it as Functions as a Service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and Framework patching is performed for you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zero administrative tasks and no need to manage any infrastructure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just deploy your code (function) and it runs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code runs within seconds and for very short period of time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(almost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scales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seconds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required (there is no way to configure scale or limits)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to match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given workload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Scales from zero to handle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 of thousands concurrent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invocations within seconds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only for the time your code is running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reacts to events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React, in near real-time, to events and triggers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 by virtually any event from Azure service or 3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31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4/14/18 4:48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38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64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4/14/18 4:48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46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14/04/18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14/04/18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4/14/18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Stock_65807837_HD_720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3267"/>
          <a:stretch/>
        </p:blipFill>
        <p:spPr>
          <a:xfrm>
            <a:off x="5338200" y="-1161"/>
            <a:ext cx="6910507" cy="6851650"/>
          </a:xfrm>
          <a:prstGeom prst="rect">
            <a:avLst/>
          </a:prstGeom>
        </p:spPr>
      </p:pic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-1" y="0"/>
            <a:ext cx="8290981" cy="6858000"/>
          </a:xfrm>
          <a:custGeom>
            <a:avLst/>
            <a:gdLst>
              <a:gd name="connsiteX0" fmla="*/ 8290981 w 8290981"/>
              <a:gd name="connsiteY0" fmla="*/ 6858000 h 6858000"/>
              <a:gd name="connsiteX1" fmla="*/ 6839287 w 8290981"/>
              <a:gd name="connsiteY1" fmla="*/ 6858000 h 6858000"/>
              <a:gd name="connsiteX2" fmla="*/ 6723438 w 8290981"/>
              <a:gd name="connsiteY2" fmla="*/ 6858000 h 6858000"/>
              <a:gd name="connsiteX3" fmla="*/ 0 w 8290981"/>
              <a:gd name="connsiteY3" fmla="*/ 6858000 h 6858000"/>
              <a:gd name="connsiteX4" fmla="*/ 1461028 w 8290981"/>
              <a:gd name="connsiteY4" fmla="*/ 0 h 6858000"/>
              <a:gd name="connsiteX5" fmla="*/ 6723438 w 8290981"/>
              <a:gd name="connsiteY5" fmla="*/ 0 h 6858000"/>
              <a:gd name="connsiteX6" fmla="*/ 6839287 w 8290981"/>
              <a:gd name="connsiteY6" fmla="*/ 0 h 6858000"/>
              <a:gd name="connsiteX7" fmla="*/ 8290981 w 82909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90981" h="6858000">
                <a:moveTo>
                  <a:pt x="8290981" y="6858000"/>
                </a:moveTo>
                <a:lnTo>
                  <a:pt x="6839287" y="6858000"/>
                </a:lnTo>
                <a:lnTo>
                  <a:pt x="6723438" y="6858000"/>
                </a:lnTo>
                <a:lnTo>
                  <a:pt x="0" y="6858000"/>
                </a:lnTo>
                <a:lnTo>
                  <a:pt x="1461028" y="0"/>
                </a:lnTo>
                <a:lnTo>
                  <a:pt x="6723438" y="0"/>
                </a:lnTo>
                <a:lnTo>
                  <a:pt x="6839287" y="0"/>
                </a:lnTo>
                <a:lnTo>
                  <a:pt x="8290981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6271" y="2205464"/>
            <a:ext cx="8534315" cy="2438400"/>
          </a:xfrm>
          <a:noFill/>
        </p:spPr>
        <p:txBody>
          <a:bodyPr lIns="195067" tIns="121917" rIns="195067" bIns="121917" anchor="t" anchorCtr="0"/>
          <a:lstStyle>
            <a:lvl1pPr>
              <a:defRPr sz="5398" spc="-133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4068" y="3586536"/>
            <a:ext cx="7317317" cy="1057328"/>
          </a:xfrm>
          <a:noFill/>
        </p:spPr>
        <p:txBody>
          <a:bodyPr tIns="146300" bIns="146300">
            <a:no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88" y="259328"/>
            <a:ext cx="1304123" cy="2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948600" y="2"/>
            <a:ext cx="11243401" cy="6858001"/>
          </a:xfrm>
          <a:custGeom>
            <a:avLst/>
            <a:gdLst>
              <a:gd name="connsiteX0" fmla="*/ 1457720 w 11243401"/>
              <a:gd name="connsiteY0" fmla="*/ 0 h 6858001"/>
              <a:gd name="connsiteX1" fmla="*/ 6823801 w 11243401"/>
              <a:gd name="connsiteY1" fmla="*/ 0 h 6858001"/>
              <a:gd name="connsiteX2" fmla="*/ 6823801 w 11243401"/>
              <a:gd name="connsiteY2" fmla="*/ 1 h 6858001"/>
              <a:gd name="connsiteX3" fmla="*/ 11243401 w 11243401"/>
              <a:gd name="connsiteY3" fmla="*/ 1 h 6858001"/>
              <a:gd name="connsiteX4" fmla="*/ 11243401 w 11243401"/>
              <a:gd name="connsiteY4" fmla="*/ 6858001 h 6858001"/>
              <a:gd name="connsiteX5" fmla="*/ 6823801 w 11243401"/>
              <a:gd name="connsiteY5" fmla="*/ 6858001 h 6858001"/>
              <a:gd name="connsiteX6" fmla="*/ 0 w 11243401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3401" h="6858001">
                <a:moveTo>
                  <a:pt x="1457720" y="0"/>
                </a:moveTo>
                <a:lnTo>
                  <a:pt x="6823801" y="0"/>
                </a:lnTo>
                <a:lnTo>
                  <a:pt x="6823801" y="1"/>
                </a:lnTo>
                <a:lnTo>
                  <a:pt x="11243401" y="1"/>
                </a:lnTo>
                <a:lnTo>
                  <a:pt x="11243401" y="6858001"/>
                </a:lnTo>
                <a:lnTo>
                  <a:pt x="68238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1141" y="4366353"/>
            <a:ext cx="8963660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4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70828" y="3428999"/>
            <a:ext cx="8963973" cy="927940"/>
          </a:xfrm>
          <a:prstGeom prst="rect">
            <a:avLst/>
          </a:prstGeom>
        </p:spPr>
        <p:txBody>
          <a:bodyPr/>
          <a:lstStyle>
            <a:lvl1pPr algn="l">
              <a:defRPr sz="53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07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_Not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/>
          </p:cNvSpPr>
          <p:nvPr/>
        </p:nvSpPr>
        <p:spPr bwMode="auto">
          <a:xfrm>
            <a:off x="1630775" y="-1"/>
            <a:ext cx="11243401" cy="6858001"/>
          </a:xfrm>
          <a:custGeom>
            <a:avLst/>
            <a:gdLst>
              <a:gd name="connsiteX0" fmla="*/ 1457720 w 11243401"/>
              <a:gd name="connsiteY0" fmla="*/ 0 h 6858001"/>
              <a:gd name="connsiteX1" fmla="*/ 6823801 w 11243401"/>
              <a:gd name="connsiteY1" fmla="*/ 0 h 6858001"/>
              <a:gd name="connsiteX2" fmla="*/ 6823801 w 11243401"/>
              <a:gd name="connsiteY2" fmla="*/ 1 h 6858001"/>
              <a:gd name="connsiteX3" fmla="*/ 11243401 w 11243401"/>
              <a:gd name="connsiteY3" fmla="*/ 1 h 6858001"/>
              <a:gd name="connsiteX4" fmla="*/ 11243401 w 11243401"/>
              <a:gd name="connsiteY4" fmla="*/ 6858001 h 6858001"/>
              <a:gd name="connsiteX5" fmla="*/ 6823801 w 11243401"/>
              <a:gd name="connsiteY5" fmla="*/ 6858001 h 6858001"/>
              <a:gd name="connsiteX6" fmla="*/ 0 w 11243401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3401" h="6858001">
                <a:moveTo>
                  <a:pt x="1457720" y="0"/>
                </a:moveTo>
                <a:lnTo>
                  <a:pt x="6823801" y="0"/>
                </a:lnTo>
                <a:lnTo>
                  <a:pt x="6823801" y="1"/>
                </a:lnTo>
                <a:lnTo>
                  <a:pt x="11243401" y="1"/>
                </a:lnTo>
                <a:lnTo>
                  <a:pt x="11243401" y="6858001"/>
                </a:lnTo>
                <a:lnTo>
                  <a:pt x="68238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3"/>
          </p:nvPr>
        </p:nvSpPr>
        <p:spPr>
          <a:xfrm>
            <a:off x="2771141" y="4366353"/>
            <a:ext cx="8963660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4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 userDrawn="1">
            <p:ph type="title"/>
          </p:nvPr>
        </p:nvSpPr>
        <p:spPr>
          <a:xfrm>
            <a:off x="2770828" y="3428999"/>
            <a:ext cx="8963973" cy="927940"/>
          </a:xfrm>
          <a:prstGeom prst="rect">
            <a:avLst/>
          </a:prstGeom>
        </p:spPr>
        <p:txBody>
          <a:bodyPr/>
          <a:lstStyle>
            <a:lvl1pPr algn="l">
              <a:defRPr sz="53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4567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 bwMode="auto">
          <a:xfrm>
            <a:off x="0" y="2"/>
            <a:ext cx="4136529" cy="6858001"/>
          </a:xfrm>
          <a:custGeom>
            <a:avLst/>
            <a:gdLst>
              <a:gd name="connsiteX0" fmla="*/ 0 w 4136529"/>
              <a:gd name="connsiteY0" fmla="*/ 0 h 6858001"/>
              <a:gd name="connsiteX1" fmla="*/ 268927 w 4136529"/>
              <a:gd name="connsiteY1" fmla="*/ 0 h 6858001"/>
              <a:gd name="connsiteX2" fmla="*/ 469900 w 4136529"/>
              <a:gd name="connsiteY2" fmla="*/ 0 h 6858001"/>
              <a:gd name="connsiteX3" fmla="*/ 4136529 w 4136529"/>
              <a:gd name="connsiteY3" fmla="*/ 0 h 6858001"/>
              <a:gd name="connsiteX4" fmla="*/ 2678809 w 4136529"/>
              <a:gd name="connsiteY4" fmla="*/ 6858001 h 6858001"/>
              <a:gd name="connsiteX5" fmla="*/ 469900 w 4136529"/>
              <a:gd name="connsiteY5" fmla="*/ 6858001 h 6858001"/>
              <a:gd name="connsiteX6" fmla="*/ 268927 w 4136529"/>
              <a:gd name="connsiteY6" fmla="*/ 6858001 h 6858001"/>
              <a:gd name="connsiteX7" fmla="*/ 0 w 413652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6529" h="6858001">
                <a:moveTo>
                  <a:pt x="0" y="0"/>
                </a:moveTo>
                <a:lnTo>
                  <a:pt x="268927" y="0"/>
                </a:lnTo>
                <a:lnTo>
                  <a:pt x="469900" y="0"/>
                </a:lnTo>
                <a:lnTo>
                  <a:pt x="4136529" y="0"/>
                </a:lnTo>
                <a:lnTo>
                  <a:pt x="2678809" y="6858001"/>
                </a:lnTo>
                <a:lnTo>
                  <a:pt x="469900" y="6858001"/>
                </a:lnTo>
                <a:lnTo>
                  <a:pt x="26892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3033073" cy="2012859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4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136528" y="742950"/>
            <a:ext cx="7785597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3199"/>
            </a:lvl1pPr>
            <a:lvl2pPr marL="0" indent="0">
              <a:spcBef>
                <a:spcPts val="1200"/>
              </a:spcBef>
              <a:buNone/>
              <a:defRPr sz="1999"/>
            </a:lvl2pPr>
            <a:lvl3pPr marL="560073" indent="0">
              <a:buNone/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9791609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8874610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 marL="0" indent="0">
              <a:spcBef>
                <a:spcPts val="1200"/>
              </a:spcBef>
              <a:defRPr lang="en-US" sz="1999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7220043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4351704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>
              <a:spcBef>
                <a:spcPts val="1200"/>
              </a:spcBef>
              <a:defRPr sz="19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7"/>
          </p:nvPr>
        </p:nvSpPr>
        <p:spPr>
          <a:xfrm>
            <a:off x="7571058" y="742950"/>
            <a:ext cx="4351704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>
              <a:spcBef>
                <a:spcPts val="1200"/>
              </a:spcBef>
              <a:defRPr sz="19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9824713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"/>
          <a:stretch/>
        </p:blipFill>
        <p:spPr>
          <a:xfrm>
            <a:off x="1494971" y="2"/>
            <a:ext cx="10697029" cy="685800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3048" y="0"/>
            <a:ext cx="12188952" cy="6858001"/>
          </a:xfrm>
          <a:prstGeom prst="rect">
            <a:avLst/>
          </a:prstGeom>
          <a:solidFill>
            <a:schemeClr val="tx2">
              <a:lumMod val="50000"/>
              <a:alpha val="74902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961287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 with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" y="5712984"/>
            <a:ext cx="1905001" cy="62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16" tIns="45708" rIns="91416" bIns="45708" rtlCol="0" anchor="t" anchorCtr="0">
            <a:noAutofit/>
          </a:bodyPr>
          <a:lstStyle/>
          <a:p>
            <a:pPr algn="ctr" defTabSz="914126">
              <a:defRPr/>
            </a:pPr>
            <a:endParaRPr lang="en-US" sz="1799" dirty="0" err="1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5668" y="5803737"/>
            <a:ext cx="1695034" cy="444665"/>
          </a:xfrm>
          <a:prstGeom prst="rect">
            <a:avLst/>
          </a:prstGeom>
        </p:spPr>
        <p:txBody>
          <a:bodyPr lIns="91440" tIns="91440" rIns="91440" bIns="91440" anchor="ctr" anchorCtr="0"/>
          <a:lstStyle>
            <a:lvl1pPr marL="0" indent="0">
              <a:buNone/>
              <a:defRPr lang="en-US" sz="1600" kern="1200" spc="0" dirty="0">
                <a:ln w="3175">
                  <a:noFill/>
                </a:ln>
                <a:solidFill>
                  <a:srgbClr val="505050"/>
                </a:solidFill>
                <a:latin typeface="+mn-lt"/>
                <a:ea typeface="ＭＳ Ｐゴシック" charset="0"/>
                <a:cs typeface="Segoe UI" pitchFamily="34" charset="0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8874610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>
              <a:spcBef>
                <a:spcPts val="1200"/>
              </a:spcBef>
              <a:defRPr sz="19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68045112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H="1" flipV="1">
            <a:off x="9144484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9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3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41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 rot="10800000">
            <a:off x="8055471" y="2"/>
            <a:ext cx="4136529" cy="6858001"/>
          </a:xfrm>
          <a:custGeom>
            <a:avLst/>
            <a:gdLst>
              <a:gd name="connsiteX0" fmla="*/ 0 w 4136529"/>
              <a:gd name="connsiteY0" fmla="*/ 0 h 6858001"/>
              <a:gd name="connsiteX1" fmla="*/ 268927 w 4136529"/>
              <a:gd name="connsiteY1" fmla="*/ 0 h 6858001"/>
              <a:gd name="connsiteX2" fmla="*/ 469900 w 4136529"/>
              <a:gd name="connsiteY2" fmla="*/ 0 h 6858001"/>
              <a:gd name="connsiteX3" fmla="*/ 4136529 w 4136529"/>
              <a:gd name="connsiteY3" fmla="*/ 0 h 6858001"/>
              <a:gd name="connsiteX4" fmla="*/ 2678809 w 4136529"/>
              <a:gd name="connsiteY4" fmla="*/ 6858001 h 6858001"/>
              <a:gd name="connsiteX5" fmla="*/ 469900 w 4136529"/>
              <a:gd name="connsiteY5" fmla="*/ 6858001 h 6858001"/>
              <a:gd name="connsiteX6" fmla="*/ 268927 w 4136529"/>
              <a:gd name="connsiteY6" fmla="*/ 6858001 h 6858001"/>
              <a:gd name="connsiteX7" fmla="*/ 0 w 413652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6529" h="6858001">
                <a:moveTo>
                  <a:pt x="0" y="0"/>
                </a:moveTo>
                <a:lnTo>
                  <a:pt x="268927" y="0"/>
                </a:lnTo>
                <a:lnTo>
                  <a:pt x="469900" y="0"/>
                </a:lnTo>
                <a:lnTo>
                  <a:pt x="4136529" y="0"/>
                </a:lnTo>
                <a:lnTo>
                  <a:pt x="2678809" y="6858001"/>
                </a:lnTo>
                <a:lnTo>
                  <a:pt x="469900" y="6858001"/>
                </a:lnTo>
                <a:lnTo>
                  <a:pt x="26892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9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3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/>
          </p:cNvSpPr>
          <p:nvPr userDrawn="1"/>
        </p:nvSpPr>
        <p:spPr bwMode="auto">
          <a:xfrm flipH="1" flipV="1">
            <a:off x="-9525" y="-3"/>
            <a:ext cx="6076495" cy="6864422"/>
          </a:xfrm>
          <a:custGeom>
            <a:avLst/>
            <a:gdLst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457721 w 5476196"/>
              <a:gd name="connsiteY2" fmla="*/ 0 h 6858002"/>
              <a:gd name="connsiteX3" fmla="*/ 5476196 w 5476196"/>
              <a:gd name="connsiteY3" fmla="*/ 0 h 6858002"/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328759 w 5476196"/>
              <a:gd name="connsiteY2" fmla="*/ 662007 h 6858002"/>
              <a:gd name="connsiteX3" fmla="*/ 5476196 w 5476196"/>
              <a:gd name="connsiteY3" fmla="*/ 0 h 6858002"/>
              <a:gd name="connsiteX4" fmla="*/ 5476196 w 5476196"/>
              <a:gd name="connsiteY4" fmla="*/ 6858002 h 6858002"/>
              <a:gd name="connsiteX0" fmla="*/ 5476196 w 5484793"/>
              <a:gd name="connsiteY0" fmla="*/ 6195995 h 6195995"/>
              <a:gd name="connsiteX1" fmla="*/ 0 w 5484793"/>
              <a:gd name="connsiteY1" fmla="*/ 6195995 h 6195995"/>
              <a:gd name="connsiteX2" fmla="*/ 1328759 w 5484793"/>
              <a:gd name="connsiteY2" fmla="*/ 0 h 6195995"/>
              <a:gd name="connsiteX3" fmla="*/ 5484793 w 5484793"/>
              <a:gd name="connsiteY3" fmla="*/ 0 h 6195995"/>
              <a:gd name="connsiteX4" fmla="*/ 5476196 w 5484793"/>
              <a:gd name="connsiteY4" fmla="*/ 6195995 h 619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4793" h="6195995">
                <a:moveTo>
                  <a:pt x="5476196" y="6195995"/>
                </a:moveTo>
                <a:lnTo>
                  <a:pt x="0" y="6195995"/>
                </a:lnTo>
                <a:lnTo>
                  <a:pt x="1328759" y="0"/>
                </a:lnTo>
                <a:lnTo>
                  <a:pt x="5484793" y="0"/>
                </a:lnTo>
                <a:cubicBezTo>
                  <a:pt x="5481927" y="2065332"/>
                  <a:pt x="5479062" y="4130663"/>
                  <a:pt x="5476196" y="61959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 bwMode="auto">
          <a:xfrm>
            <a:off x="4604868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accent1"/>
                </a:solidFill>
              </a:defRPr>
            </a:lvl1pPr>
            <a:lvl2pPr>
              <a:spcBef>
                <a:spcPts val="1200"/>
              </a:spcBef>
              <a:defRPr sz="17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278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4076"/>
          <a:stretch/>
        </p:blipFill>
        <p:spPr>
          <a:xfrm>
            <a:off x="6438900" y="0"/>
            <a:ext cx="5753100" cy="6858285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Freeform 29"/>
          <p:cNvSpPr/>
          <p:nvPr userDrawn="1"/>
        </p:nvSpPr>
        <p:spPr bwMode="auto">
          <a:xfrm rot="10800000">
            <a:off x="0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8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Freeform 29"/>
          <p:cNvSpPr/>
          <p:nvPr userDrawn="1"/>
        </p:nvSpPr>
        <p:spPr bwMode="auto">
          <a:xfrm rot="10800000">
            <a:off x="0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98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/>
          </p:cNvSpPr>
          <p:nvPr userDrawn="1"/>
        </p:nvSpPr>
        <p:spPr bwMode="auto">
          <a:xfrm flipH="1" flipV="1">
            <a:off x="0" y="-2"/>
            <a:ext cx="5476196" cy="6858002"/>
          </a:xfrm>
          <a:custGeom>
            <a:avLst/>
            <a:gdLst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457721 w 5476196"/>
              <a:gd name="connsiteY2" fmla="*/ 0 h 6858002"/>
              <a:gd name="connsiteX3" fmla="*/ 5476196 w 5476196"/>
              <a:gd name="connsiteY3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196" h="6858002">
                <a:moveTo>
                  <a:pt x="5476196" y="6858002"/>
                </a:moveTo>
                <a:lnTo>
                  <a:pt x="0" y="6858002"/>
                </a:lnTo>
                <a:lnTo>
                  <a:pt x="1457721" y="0"/>
                </a:lnTo>
                <a:lnTo>
                  <a:pt x="54761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10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accent1"/>
                </a:solidFill>
              </a:defRPr>
            </a:lvl1pPr>
            <a:lvl2pPr>
              <a:spcBef>
                <a:spcPts val="1200"/>
              </a:spcBef>
              <a:defRPr sz="17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67627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 bwMode="auto">
          <a:xfrm>
            <a:off x="4009782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9" y="1108673"/>
            <a:ext cx="4432965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defRPr sz="1799">
                <a:solidFill>
                  <a:schemeClr val="bg1"/>
                </a:solidFill>
              </a:defRPr>
            </a:lvl2pPr>
            <a:lvl3pPr>
              <a:defRPr sz="1799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15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 bwMode="auto">
          <a:xfrm>
            <a:off x="4009782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defRPr sz="1799">
                <a:solidFill>
                  <a:schemeClr val="bg1"/>
                </a:solidFill>
              </a:defRPr>
            </a:lvl2pPr>
            <a:lvl3pPr>
              <a:defRPr sz="1799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602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8"/>
          <a:stretch/>
        </p:blipFill>
        <p:spPr>
          <a:xfrm>
            <a:off x="0" y="-1"/>
            <a:ext cx="4520309" cy="685800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 bwMode="auto">
          <a:xfrm>
            <a:off x="2021605" y="-1"/>
            <a:ext cx="11182350" cy="6908103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72147 w 8182218"/>
              <a:gd name="connsiteY4" fmla="*/ 467255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  <a:gd name="connsiteX8" fmla="*/ 1457721 w 8182218"/>
              <a:gd name="connsiteY8" fmla="*/ 0 h 6858002"/>
              <a:gd name="connsiteX0" fmla="*/ 1024660 w 7749157"/>
              <a:gd name="connsiteY0" fmla="*/ 0 h 6858002"/>
              <a:gd name="connsiteX1" fmla="*/ 3611752 w 7749157"/>
              <a:gd name="connsiteY1" fmla="*/ 0 h 6858002"/>
              <a:gd name="connsiteX2" fmla="*/ 5043135 w 7749157"/>
              <a:gd name="connsiteY2" fmla="*/ 0 h 6858002"/>
              <a:gd name="connsiteX3" fmla="*/ 7749157 w 7749157"/>
              <a:gd name="connsiteY3" fmla="*/ 0 h 6858002"/>
              <a:gd name="connsiteX4" fmla="*/ 7739086 w 7749157"/>
              <a:gd name="connsiteY4" fmla="*/ 4672552 h 6858002"/>
              <a:gd name="connsiteX5" fmla="*/ 5043135 w 7749157"/>
              <a:gd name="connsiteY5" fmla="*/ 6858002 h 6858002"/>
              <a:gd name="connsiteX6" fmla="*/ 3611752 w 7749157"/>
              <a:gd name="connsiteY6" fmla="*/ 6858002 h 6858002"/>
              <a:gd name="connsiteX7" fmla="*/ 0 w 7749157"/>
              <a:gd name="connsiteY7" fmla="*/ 4773264 h 6858002"/>
              <a:gd name="connsiteX8" fmla="*/ 1024660 w 7749157"/>
              <a:gd name="connsiteY8" fmla="*/ 0 h 6858002"/>
              <a:gd name="connsiteX0" fmla="*/ 1024660 w 7749157"/>
              <a:gd name="connsiteY0" fmla="*/ 0 h 6858002"/>
              <a:gd name="connsiteX1" fmla="*/ 3611752 w 7749157"/>
              <a:gd name="connsiteY1" fmla="*/ 0 h 6858002"/>
              <a:gd name="connsiteX2" fmla="*/ 5043135 w 7749157"/>
              <a:gd name="connsiteY2" fmla="*/ 0 h 6858002"/>
              <a:gd name="connsiteX3" fmla="*/ 7749157 w 7749157"/>
              <a:gd name="connsiteY3" fmla="*/ 0 h 6858002"/>
              <a:gd name="connsiteX4" fmla="*/ 7739086 w 7749157"/>
              <a:gd name="connsiteY4" fmla="*/ 4672552 h 6858002"/>
              <a:gd name="connsiteX5" fmla="*/ 5043135 w 7749157"/>
              <a:gd name="connsiteY5" fmla="*/ 6858002 h 6858002"/>
              <a:gd name="connsiteX6" fmla="*/ 0 w 7749157"/>
              <a:gd name="connsiteY6" fmla="*/ 4773264 h 6858002"/>
              <a:gd name="connsiteX7" fmla="*/ 1024660 w 7749157"/>
              <a:gd name="connsiteY7" fmla="*/ 0 h 6858002"/>
              <a:gd name="connsiteX0" fmla="*/ 1024660 w 7749157"/>
              <a:gd name="connsiteY0" fmla="*/ 0 h 4773264"/>
              <a:gd name="connsiteX1" fmla="*/ 3611752 w 7749157"/>
              <a:gd name="connsiteY1" fmla="*/ 0 h 4773264"/>
              <a:gd name="connsiteX2" fmla="*/ 5043135 w 7749157"/>
              <a:gd name="connsiteY2" fmla="*/ 0 h 4773264"/>
              <a:gd name="connsiteX3" fmla="*/ 7749157 w 7749157"/>
              <a:gd name="connsiteY3" fmla="*/ 0 h 4773264"/>
              <a:gd name="connsiteX4" fmla="*/ 7739086 w 7749157"/>
              <a:gd name="connsiteY4" fmla="*/ 4672552 h 4773264"/>
              <a:gd name="connsiteX5" fmla="*/ 0 w 7749157"/>
              <a:gd name="connsiteY5" fmla="*/ 4773264 h 4773264"/>
              <a:gd name="connsiteX6" fmla="*/ 1024660 w 7749157"/>
              <a:gd name="connsiteY6" fmla="*/ 0 h 4773264"/>
              <a:gd name="connsiteX0" fmla="*/ 1024660 w 7759228"/>
              <a:gd name="connsiteY0" fmla="*/ 0 h 4773264"/>
              <a:gd name="connsiteX1" fmla="*/ 3611752 w 7759228"/>
              <a:gd name="connsiteY1" fmla="*/ 0 h 4773264"/>
              <a:gd name="connsiteX2" fmla="*/ 5043135 w 7759228"/>
              <a:gd name="connsiteY2" fmla="*/ 0 h 4773264"/>
              <a:gd name="connsiteX3" fmla="*/ 7749157 w 7759228"/>
              <a:gd name="connsiteY3" fmla="*/ 0 h 4773264"/>
              <a:gd name="connsiteX4" fmla="*/ 7759228 w 7759228"/>
              <a:gd name="connsiteY4" fmla="*/ 4753121 h 4773264"/>
              <a:gd name="connsiteX5" fmla="*/ 0 w 7759228"/>
              <a:gd name="connsiteY5" fmla="*/ 4773264 h 4773264"/>
              <a:gd name="connsiteX6" fmla="*/ 1024660 w 7759228"/>
              <a:gd name="connsiteY6" fmla="*/ 0 h 4773264"/>
              <a:gd name="connsiteX0" fmla="*/ 1024660 w 7759228"/>
              <a:gd name="connsiteY0" fmla="*/ 0 h 4793406"/>
              <a:gd name="connsiteX1" fmla="*/ 3611752 w 7759228"/>
              <a:gd name="connsiteY1" fmla="*/ 0 h 4793406"/>
              <a:gd name="connsiteX2" fmla="*/ 5043135 w 7759228"/>
              <a:gd name="connsiteY2" fmla="*/ 0 h 4793406"/>
              <a:gd name="connsiteX3" fmla="*/ 7749157 w 7759228"/>
              <a:gd name="connsiteY3" fmla="*/ 0 h 4793406"/>
              <a:gd name="connsiteX4" fmla="*/ 7759228 w 7759228"/>
              <a:gd name="connsiteY4" fmla="*/ 4793406 h 4793406"/>
              <a:gd name="connsiteX5" fmla="*/ 0 w 7759228"/>
              <a:gd name="connsiteY5" fmla="*/ 4773264 h 4793406"/>
              <a:gd name="connsiteX6" fmla="*/ 1024660 w 7759228"/>
              <a:gd name="connsiteY6" fmla="*/ 0 h 479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59228" h="4793406">
                <a:moveTo>
                  <a:pt x="1024660" y="0"/>
                </a:moveTo>
                <a:lnTo>
                  <a:pt x="3611752" y="0"/>
                </a:lnTo>
                <a:lnTo>
                  <a:pt x="5043135" y="0"/>
                </a:lnTo>
                <a:lnTo>
                  <a:pt x="7749157" y="0"/>
                </a:lnTo>
                <a:lnTo>
                  <a:pt x="7759228" y="4793406"/>
                </a:lnTo>
                <a:lnTo>
                  <a:pt x="0" y="4773264"/>
                </a:lnTo>
                <a:lnTo>
                  <a:pt x="1024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defRPr sz="1799">
                <a:solidFill>
                  <a:schemeClr val="bg1"/>
                </a:solidFill>
              </a:defRPr>
            </a:lvl2pPr>
            <a:lvl3pPr>
              <a:defRPr sz="1799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7665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510119" y="6385630"/>
            <a:ext cx="1165130" cy="226840"/>
            <a:chOff x="382588" y="4784726"/>
            <a:chExt cx="896938" cy="174625"/>
          </a:xfrm>
          <a:solidFill>
            <a:srgbClr val="005586"/>
          </a:solidFill>
        </p:grpSpPr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28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</p:grpSp>
      <p:sp>
        <p:nvSpPr>
          <p:cNvPr id="34" name="Slide Number Placeholder 5"/>
          <p:cNvSpPr txBox="1">
            <a:spLocks/>
          </p:cNvSpPr>
          <p:nvPr userDrawn="1"/>
        </p:nvSpPr>
        <p:spPr>
          <a:xfrm>
            <a:off x="11355169" y="6457948"/>
            <a:ext cx="340850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900" smtClean="0">
                <a:solidFill>
                  <a:srgbClr val="282828"/>
                </a:solidFill>
                <a:latin typeface="Calibri"/>
                <a:cs typeface="Calibri"/>
              </a:rPr>
              <a:pPr/>
              <a:t>‹#›</a:t>
            </a:fld>
            <a:endParaRPr lang="en-US" sz="900" dirty="0">
              <a:solidFill>
                <a:srgbClr val="282828"/>
              </a:solidFill>
              <a:latin typeface="Calibri"/>
              <a:cs typeface="Calibri"/>
            </a:endParaRPr>
          </a:p>
        </p:txBody>
      </p:sp>
      <p:sp>
        <p:nvSpPr>
          <p:cNvPr id="35" name="Footer Placeholder 4"/>
          <p:cNvSpPr txBox="1">
            <a:spLocks/>
          </p:cNvSpPr>
          <p:nvPr userDrawn="1"/>
        </p:nvSpPr>
        <p:spPr>
          <a:xfrm>
            <a:off x="7494369" y="6457947"/>
            <a:ext cx="3860800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>
                <a:solidFill>
                  <a:srgbClr val="282828"/>
                </a:solidFill>
                <a:latin typeface="Calibri"/>
                <a:cs typeface="Calibri"/>
              </a:rPr>
              <a:t>© Cloudera,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707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 userDrawn="1"/>
        </p:nvSpPr>
        <p:spPr>
          <a:xfrm>
            <a:off x="11355169" y="6457948"/>
            <a:ext cx="340850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900" smtClean="0">
                <a:solidFill>
                  <a:srgbClr val="282828"/>
                </a:solidFill>
                <a:latin typeface="Calibri"/>
                <a:cs typeface="Calibri"/>
              </a:rPr>
              <a:pPr/>
              <a:t>‹#›</a:t>
            </a:fld>
            <a:endParaRPr lang="en-US" sz="900" dirty="0">
              <a:solidFill>
                <a:srgbClr val="282828"/>
              </a:solidFill>
              <a:latin typeface="Calibri"/>
              <a:cs typeface="Calibri"/>
            </a:endParaRPr>
          </a:p>
        </p:txBody>
      </p:sp>
      <p:sp>
        <p:nvSpPr>
          <p:cNvPr id="35" name="Footer Placeholder 4"/>
          <p:cNvSpPr txBox="1">
            <a:spLocks/>
          </p:cNvSpPr>
          <p:nvPr userDrawn="1"/>
        </p:nvSpPr>
        <p:spPr>
          <a:xfrm>
            <a:off x="7494369" y="6457947"/>
            <a:ext cx="3860800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>
                <a:solidFill>
                  <a:srgbClr val="282828"/>
                </a:solidFill>
                <a:latin typeface="Calibri"/>
                <a:cs typeface="Calibri"/>
              </a:rPr>
              <a:t>© Cloudera,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64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948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6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9868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6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2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3707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93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3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73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9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3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3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4533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6390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4254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413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77928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0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975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85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5846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2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74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9681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743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164079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06553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5397594"/>
      </p:ext>
    </p:extLst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10190"/>
      </p:ext>
    </p:extLst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8626443"/>
      </p:ext>
    </p:extLst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4337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67948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5589345"/>
      </p:ext>
    </p:extLst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86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780554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289108"/>
      </p:ext>
    </p:extLst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15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5535875"/>
      </p:ext>
    </p:extLst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0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1613174"/>
      </p:ext>
    </p:extLst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1653523" cy="232070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781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201214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7948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7948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217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367A3-BBF0-8244-9564-6B0F47596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319517"/>
            <a:ext cx="1734207" cy="1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4/14/18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27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71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Relationship Id="rId22" Type="http://schemas.openxmlformats.org/officeDocument/2006/relationships/image" Target="../media/image2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72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9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82">
                <a:solidFill>
                  <a:srgbClr val="505050"/>
                </a:solidFill>
              </a:defRPr>
            </a:lvl1pPr>
          </a:lstStyle>
          <a:p>
            <a:pPr defTabSz="913231" fontAlgn="base">
              <a:spcBef>
                <a:spcPct val="0"/>
              </a:spcBef>
              <a:spcAft>
                <a:spcPct val="0"/>
              </a:spcAft>
            </a:pPr>
            <a:fld id="{83758903-653A-7442-ACA2-36E6579F0BEB}" type="slidenum">
              <a:rPr lang="en-US" smtClean="0">
                <a:ea typeface="ＭＳ Ｐゴシック" charset="0"/>
              </a:rPr>
              <a:pPr defTabSz="91323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0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</p:sldLayoutIdLst>
  <p:transition>
    <p:fade/>
  </p:transition>
  <p:hf hdr="0" dt="0"/>
  <p:txStyles>
    <p:titleStyle>
      <a:lvl1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5398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059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117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176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235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392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2352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103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132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161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763">
          <p15:clr>
            <a:srgbClr val="F26B43"/>
          </p15:clr>
        </p15:guide>
        <p15:guide id="4" orient="horz" pos="1339">
          <p15:clr>
            <a:srgbClr val="F26B43"/>
          </p15:clr>
        </p15:guide>
        <p15:guide id="5" orient="horz" pos="1915">
          <p15:clr>
            <a:srgbClr val="F26B43"/>
          </p15:clr>
        </p15:guide>
        <p15:guide id="6" orient="horz" pos="2491">
          <p15:clr>
            <a:srgbClr val="F26B43"/>
          </p15:clr>
        </p15:guide>
        <p15:guide id="7" orient="horz" pos="3067">
          <p15:clr>
            <a:srgbClr val="F26B43"/>
          </p15:clr>
        </p15:guide>
        <p15:guide id="8" orient="horz" pos="3643">
          <p15:clr>
            <a:srgbClr val="F26B43"/>
          </p15:clr>
        </p15:guide>
        <p15:guide id="9" orient="horz" pos="4219">
          <p15:clr>
            <a:srgbClr val="F26B43"/>
          </p15:clr>
        </p15:guide>
        <p15:guide id="10" pos="3917">
          <p15:clr>
            <a:srgbClr val="F26B43"/>
          </p15:clr>
        </p15:guide>
        <p15:guide id="11" pos="173">
          <p15:clr>
            <a:srgbClr val="F26B43"/>
          </p15:clr>
        </p15:guide>
        <p15:guide id="12" pos="749">
          <p15:clr>
            <a:srgbClr val="F26B43"/>
          </p15:clr>
        </p15:guide>
        <p15:guide id="13" pos="1325">
          <p15:clr>
            <a:srgbClr val="F26B43"/>
          </p15:clr>
        </p15:guide>
        <p15:guide id="14" pos="1901">
          <p15:clr>
            <a:srgbClr val="F26B43"/>
          </p15:clr>
        </p15:guide>
        <p15:guide id="15" pos="2477">
          <p15:clr>
            <a:srgbClr val="F26B43"/>
          </p15:clr>
        </p15:guide>
        <p15:guide id="16" pos="3053">
          <p15:clr>
            <a:srgbClr val="F26B43"/>
          </p15:clr>
        </p15:guide>
        <p15:guide id="17" pos="3629">
          <p15:clr>
            <a:srgbClr val="F26B43"/>
          </p15:clr>
        </p15:guide>
        <p15:guide id="18" pos="4205">
          <p15:clr>
            <a:srgbClr val="F26B43"/>
          </p15:clr>
        </p15:guide>
        <p15:guide id="19" pos="4781">
          <p15:clr>
            <a:srgbClr val="F26B43"/>
          </p15:clr>
        </p15:guide>
        <p15:guide id="20" pos="5357">
          <p15:clr>
            <a:srgbClr val="F26B43"/>
          </p15:clr>
        </p15:guide>
        <p15:guide id="21" pos="5933">
          <p15:clr>
            <a:srgbClr val="F26B43"/>
          </p15:clr>
        </p15:guide>
        <p15:guide id="22" pos="6509">
          <p15:clr>
            <a:srgbClr val="F26B43"/>
          </p15:clr>
        </p15:guide>
        <p15:guide id="23" pos="7085">
          <p15:clr>
            <a:srgbClr val="F26B43"/>
          </p15:clr>
        </p15:guide>
        <p15:guide id="24" pos="766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94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17" r:id="rId23"/>
    <p:sldLayoutId id="214748391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2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  <p:sldLayoutId id="2147483958" r:id="rId19"/>
    <p:sldLayoutId id="214748395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4.xml"/><Relationship Id="rId6" Type="http://schemas.openxmlformats.org/officeDocument/2006/relationships/image" Target="../media/image40.png"/><Relationship Id="rId11" Type="http://schemas.openxmlformats.org/officeDocument/2006/relationships/image" Target="../media/image30.emf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4</a:t>
            </a:r>
            <a:br>
              <a:rPr lang="en-US" b="1" dirty="0"/>
            </a:br>
            <a:r>
              <a:rPr lang="en-US" b="1" dirty="0"/>
              <a:t>Azure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React when a new message is pushed to an Azure Storage Queue and read the message using Serverless services: Azure Functions. 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859609" y="1189176"/>
            <a:ext cx="4192342" cy="5162149"/>
            <a:chOff x="4158354" y="1189176"/>
            <a:chExt cx="4192342" cy="51621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354" y="1189176"/>
              <a:ext cx="4192342" cy="41923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40125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Segoe UI"/>
                </a:rPr>
                <a:t>Event-driven scale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567771" y="840651"/>
            <a:ext cx="4889392" cy="5510674"/>
            <a:chOff x="7567771" y="840651"/>
            <a:chExt cx="4889392" cy="5510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771" y="840651"/>
              <a:ext cx="4889392" cy="488939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39486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Segoe UI"/>
                </a:rPr>
                <a:t>Sub-second billing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25302" y="779528"/>
            <a:ext cx="2560320" cy="5571797"/>
            <a:chOff x="825302" y="779528"/>
            <a:chExt cx="2560320" cy="5571797"/>
          </a:xfrm>
        </p:grpSpPr>
        <p:sp>
          <p:nvSpPr>
            <p:cNvPr id="60" name="TextBox 59"/>
            <p:cNvSpPr txBox="1"/>
            <p:nvPr/>
          </p:nvSpPr>
          <p:spPr>
            <a:xfrm>
              <a:off x="1300172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Segoe UI"/>
                </a:rPr>
                <a:t>Abstraction of servers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300172" y="3826400"/>
              <a:ext cx="1582606" cy="1005115"/>
              <a:chOff x="1217613" y="3254375"/>
              <a:chExt cx="2514600" cy="1597026"/>
            </a:xfrm>
          </p:grpSpPr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1217613" y="3751263"/>
                <a:ext cx="2514600" cy="701675"/>
              </a:xfrm>
              <a:custGeom>
                <a:avLst/>
                <a:gdLst>
                  <a:gd name="T0" fmla="*/ 1115 w 1132"/>
                  <a:gd name="T1" fmla="*/ 316 h 316"/>
                  <a:gd name="T2" fmla="*/ 1103 w 1132"/>
                  <a:gd name="T3" fmla="*/ 305 h 316"/>
                  <a:gd name="T4" fmla="*/ 1062 w 1132"/>
                  <a:gd name="T5" fmla="*/ 224 h 316"/>
                  <a:gd name="T6" fmla="*/ 679 w 1132"/>
                  <a:gd name="T7" fmla="*/ 57 h 316"/>
                  <a:gd name="T8" fmla="*/ 315 w 1132"/>
                  <a:gd name="T9" fmla="*/ 39 h 316"/>
                  <a:gd name="T10" fmla="*/ 37 w 1132"/>
                  <a:gd name="T11" fmla="*/ 98 h 316"/>
                  <a:gd name="T12" fmla="*/ 18 w 1132"/>
                  <a:gd name="T13" fmla="*/ 129 h 316"/>
                  <a:gd name="T14" fmla="*/ 3 w 1132"/>
                  <a:gd name="T15" fmla="*/ 133 h 316"/>
                  <a:gd name="T16" fmla="*/ 26 w 1132"/>
                  <a:gd name="T17" fmla="*/ 86 h 316"/>
                  <a:gd name="T18" fmla="*/ 682 w 1132"/>
                  <a:gd name="T19" fmla="*/ 41 h 316"/>
                  <a:gd name="T20" fmla="*/ 1075 w 1132"/>
                  <a:gd name="T21" fmla="*/ 213 h 316"/>
                  <a:gd name="T22" fmla="*/ 1115 w 1132"/>
                  <a:gd name="T2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2" h="316">
                    <a:moveTo>
                      <a:pt x="1115" y="316"/>
                    </a:moveTo>
                    <a:cubicBezTo>
                      <a:pt x="1103" y="305"/>
                      <a:pt x="1103" y="305"/>
                      <a:pt x="1103" y="305"/>
                    </a:cubicBezTo>
                    <a:cubicBezTo>
                      <a:pt x="1110" y="298"/>
                      <a:pt x="1100" y="268"/>
                      <a:pt x="1062" y="224"/>
                    </a:cubicBezTo>
                    <a:cubicBezTo>
                      <a:pt x="988" y="137"/>
                      <a:pt x="790" y="82"/>
                      <a:pt x="679" y="57"/>
                    </a:cubicBezTo>
                    <a:cubicBezTo>
                      <a:pt x="593" y="37"/>
                      <a:pt x="454" y="30"/>
                      <a:pt x="315" y="39"/>
                    </a:cubicBezTo>
                    <a:cubicBezTo>
                      <a:pt x="175" y="47"/>
                      <a:pt x="68" y="70"/>
                      <a:pt x="37" y="98"/>
                    </a:cubicBezTo>
                    <a:cubicBezTo>
                      <a:pt x="20" y="113"/>
                      <a:pt x="17" y="124"/>
                      <a:pt x="18" y="129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0" y="124"/>
                      <a:pt x="1" y="109"/>
                      <a:pt x="26" y="86"/>
                    </a:cubicBezTo>
                    <a:cubicBezTo>
                      <a:pt x="101" y="18"/>
                      <a:pt x="498" y="0"/>
                      <a:pt x="682" y="41"/>
                    </a:cubicBezTo>
                    <a:cubicBezTo>
                      <a:pt x="796" y="66"/>
                      <a:pt x="997" y="123"/>
                      <a:pt x="1075" y="213"/>
                    </a:cubicBezTo>
                    <a:cubicBezTo>
                      <a:pt x="1115" y="261"/>
                      <a:pt x="1132" y="299"/>
                      <a:pt x="1115" y="31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1260475" y="3768725"/>
                <a:ext cx="942975" cy="108267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333500" y="3898900"/>
                <a:ext cx="796925" cy="82073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1368425" y="3940175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139065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142240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14"/>
              <p:cNvSpPr>
                <a:spLocks noChangeArrowheads="1"/>
              </p:cNvSpPr>
              <p:nvPr/>
            </p:nvSpPr>
            <p:spPr bwMode="auto">
              <a:xfrm>
                <a:off x="1454150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15"/>
              <p:cNvSpPr>
                <a:spLocks noChangeArrowheads="1"/>
              </p:cNvSpPr>
              <p:nvPr/>
            </p:nvSpPr>
            <p:spPr bwMode="auto">
              <a:xfrm>
                <a:off x="1484313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1516063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1546225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2011363" y="3992563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auto">
              <a:xfrm>
                <a:off x="1368425" y="4119563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auto">
              <a:xfrm>
                <a:off x="139065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42240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1454150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1484313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516063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1546225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>
                <a:off x="2011363" y="417353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1368425" y="4300538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139065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142240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454150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Rectangle 31"/>
              <p:cNvSpPr>
                <a:spLocks noChangeArrowheads="1"/>
              </p:cNvSpPr>
              <p:nvPr/>
            </p:nvSpPr>
            <p:spPr bwMode="auto">
              <a:xfrm>
                <a:off x="1484313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Rectangle 32"/>
              <p:cNvSpPr>
                <a:spLocks noChangeArrowheads="1"/>
              </p:cNvSpPr>
              <p:nvPr/>
            </p:nvSpPr>
            <p:spPr bwMode="auto">
              <a:xfrm>
                <a:off x="1516063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1546225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Oval 34"/>
              <p:cNvSpPr>
                <a:spLocks noChangeArrowheads="1"/>
              </p:cNvSpPr>
              <p:nvPr/>
            </p:nvSpPr>
            <p:spPr bwMode="auto">
              <a:xfrm>
                <a:off x="2011363" y="435292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" name="Rectangle 35"/>
              <p:cNvSpPr>
                <a:spLocks noChangeArrowheads="1"/>
              </p:cNvSpPr>
              <p:nvPr/>
            </p:nvSpPr>
            <p:spPr bwMode="auto">
              <a:xfrm>
                <a:off x="1368425" y="4479925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39065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42240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454150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1484313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auto">
              <a:xfrm>
                <a:off x="1516063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auto">
              <a:xfrm>
                <a:off x="1546225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Oval 42"/>
              <p:cNvSpPr>
                <a:spLocks noChangeArrowheads="1"/>
              </p:cNvSpPr>
              <p:nvPr/>
            </p:nvSpPr>
            <p:spPr bwMode="auto">
              <a:xfrm>
                <a:off x="2011363" y="453390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3070225" y="4008438"/>
                <a:ext cx="596900" cy="8429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auto">
              <a:xfrm>
                <a:off x="3143250" y="4086225"/>
                <a:ext cx="450850" cy="6334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auto">
              <a:xfrm>
                <a:off x="3178175" y="4125913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auto">
              <a:xfrm>
                <a:off x="320040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323215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auto">
              <a:xfrm>
                <a:off x="3263900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3294063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3325813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Rectangle 51"/>
              <p:cNvSpPr>
                <a:spLocks noChangeArrowheads="1"/>
              </p:cNvSpPr>
              <p:nvPr/>
            </p:nvSpPr>
            <p:spPr bwMode="auto">
              <a:xfrm>
                <a:off x="3355975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auto">
              <a:xfrm>
                <a:off x="3476625" y="417988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Rectangle 53"/>
              <p:cNvSpPr>
                <a:spLocks noChangeArrowheads="1"/>
              </p:cNvSpPr>
              <p:nvPr/>
            </p:nvSpPr>
            <p:spPr bwMode="auto">
              <a:xfrm>
                <a:off x="3178175" y="4306888"/>
                <a:ext cx="3810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Rectangle 54"/>
              <p:cNvSpPr>
                <a:spLocks noChangeArrowheads="1"/>
              </p:cNvSpPr>
              <p:nvPr/>
            </p:nvSpPr>
            <p:spPr bwMode="auto">
              <a:xfrm>
                <a:off x="320040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323215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3263900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auto">
              <a:xfrm>
                <a:off x="3294063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auto">
              <a:xfrm>
                <a:off x="3325813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auto">
              <a:xfrm>
                <a:off x="3355975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Oval 60"/>
              <p:cNvSpPr>
                <a:spLocks noChangeArrowheads="1"/>
              </p:cNvSpPr>
              <p:nvPr/>
            </p:nvSpPr>
            <p:spPr bwMode="auto">
              <a:xfrm>
                <a:off x="3476625" y="435927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3178175" y="4486275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320040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323215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3263900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3294063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auto">
              <a:xfrm>
                <a:off x="3325813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auto">
              <a:xfrm>
                <a:off x="3355975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" name="Oval 68"/>
              <p:cNvSpPr>
                <a:spLocks noChangeArrowheads="1"/>
              </p:cNvSpPr>
              <p:nvPr/>
            </p:nvSpPr>
            <p:spPr bwMode="auto">
              <a:xfrm>
                <a:off x="3476625" y="454025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" name="Rectangle 69"/>
              <p:cNvSpPr>
                <a:spLocks noChangeArrowheads="1"/>
              </p:cNvSpPr>
              <p:nvPr/>
            </p:nvSpPr>
            <p:spPr bwMode="auto">
              <a:xfrm>
                <a:off x="2259013" y="3254375"/>
                <a:ext cx="763588" cy="15970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Rectangle 70"/>
              <p:cNvSpPr>
                <a:spLocks noChangeArrowheads="1"/>
              </p:cNvSpPr>
              <p:nvPr/>
            </p:nvSpPr>
            <p:spPr bwMode="auto">
              <a:xfrm>
                <a:off x="2330450" y="3332163"/>
                <a:ext cx="619125" cy="1387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" name="Rectangle 71"/>
              <p:cNvSpPr>
                <a:spLocks noChangeArrowheads="1"/>
              </p:cNvSpPr>
              <p:nvPr/>
            </p:nvSpPr>
            <p:spPr bwMode="auto">
              <a:xfrm>
                <a:off x="2368550" y="3373438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" name="Rectangle 72"/>
              <p:cNvSpPr>
                <a:spLocks noChangeArrowheads="1"/>
              </p:cNvSpPr>
              <p:nvPr/>
            </p:nvSpPr>
            <p:spPr bwMode="auto">
              <a:xfrm>
                <a:off x="238760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Rectangle 73"/>
              <p:cNvSpPr>
                <a:spLocks noChangeArrowheads="1"/>
              </p:cNvSpPr>
              <p:nvPr/>
            </p:nvSpPr>
            <p:spPr bwMode="auto">
              <a:xfrm>
                <a:off x="241935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Rectangle 74"/>
              <p:cNvSpPr>
                <a:spLocks noChangeArrowheads="1"/>
              </p:cNvSpPr>
              <p:nvPr/>
            </p:nvSpPr>
            <p:spPr bwMode="auto">
              <a:xfrm>
                <a:off x="2451100" y="33972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Rectangle 75"/>
              <p:cNvSpPr>
                <a:spLocks noChangeArrowheads="1"/>
              </p:cNvSpPr>
              <p:nvPr/>
            </p:nvSpPr>
            <p:spPr bwMode="auto">
              <a:xfrm>
                <a:off x="248126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auto">
              <a:xfrm>
                <a:off x="251301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auto">
              <a:xfrm>
                <a:off x="2543175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Oval 78"/>
              <p:cNvSpPr>
                <a:spLocks noChangeArrowheads="1"/>
              </p:cNvSpPr>
              <p:nvPr/>
            </p:nvSpPr>
            <p:spPr bwMode="auto">
              <a:xfrm>
                <a:off x="2832100" y="342582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auto">
              <a:xfrm>
                <a:off x="2368550" y="355282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auto">
              <a:xfrm>
                <a:off x="238760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auto">
              <a:xfrm>
                <a:off x="241935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auto">
              <a:xfrm>
                <a:off x="2451100" y="35766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auto">
              <a:xfrm>
                <a:off x="248126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auto">
              <a:xfrm>
                <a:off x="251301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auto">
              <a:xfrm>
                <a:off x="2543175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Oval 86"/>
              <p:cNvSpPr>
                <a:spLocks noChangeArrowheads="1"/>
              </p:cNvSpPr>
              <p:nvPr/>
            </p:nvSpPr>
            <p:spPr bwMode="auto">
              <a:xfrm>
                <a:off x="2832100" y="360680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auto">
              <a:xfrm>
                <a:off x="2368550" y="3732213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auto">
              <a:xfrm>
                <a:off x="238760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89"/>
              <p:cNvSpPr>
                <a:spLocks noChangeArrowheads="1"/>
              </p:cNvSpPr>
              <p:nvPr/>
            </p:nvSpPr>
            <p:spPr bwMode="auto">
              <a:xfrm>
                <a:off x="241935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90"/>
              <p:cNvSpPr>
                <a:spLocks noChangeArrowheads="1"/>
              </p:cNvSpPr>
              <p:nvPr/>
            </p:nvSpPr>
            <p:spPr bwMode="auto">
              <a:xfrm>
                <a:off x="2451100" y="37576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91"/>
              <p:cNvSpPr>
                <a:spLocks noChangeArrowheads="1"/>
              </p:cNvSpPr>
              <p:nvPr/>
            </p:nvSpPr>
            <p:spPr bwMode="auto">
              <a:xfrm>
                <a:off x="248126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92"/>
              <p:cNvSpPr>
                <a:spLocks noChangeArrowheads="1"/>
              </p:cNvSpPr>
              <p:nvPr/>
            </p:nvSpPr>
            <p:spPr bwMode="auto">
              <a:xfrm>
                <a:off x="251301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Rectangle 93"/>
              <p:cNvSpPr>
                <a:spLocks noChangeArrowheads="1"/>
              </p:cNvSpPr>
              <p:nvPr/>
            </p:nvSpPr>
            <p:spPr bwMode="auto">
              <a:xfrm>
                <a:off x="2543175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Oval 94"/>
              <p:cNvSpPr>
                <a:spLocks noChangeArrowheads="1"/>
              </p:cNvSpPr>
              <p:nvPr/>
            </p:nvSpPr>
            <p:spPr bwMode="auto">
              <a:xfrm>
                <a:off x="2832100" y="3786188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95"/>
              <p:cNvSpPr>
                <a:spLocks noChangeArrowheads="1"/>
              </p:cNvSpPr>
              <p:nvPr/>
            </p:nvSpPr>
            <p:spPr bwMode="auto">
              <a:xfrm>
                <a:off x="2368550" y="391318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Rectangle 96"/>
              <p:cNvSpPr>
                <a:spLocks noChangeArrowheads="1"/>
              </p:cNvSpPr>
              <p:nvPr/>
            </p:nvSpPr>
            <p:spPr bwMode="auto">
              <a:xfrm>
                <a:off x="238760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Rectangle 97"/>
              <p:cNvSpPr>
                <a:spLocks noChangeArrowheads="1"/>
              </p:cNvSpPr>
              <p:nvPr/>
            </p:nvSpPr>
            <p:spPr bwMode="auto">
              <a:xfrm>
                <a:off x="241935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98"/>
              <p:cNvSpPr>
                <a:spLocks noChangeArrowheads="1"/>
              </p:cNvSpPr>
              <p:nvPr/>
            </p:nvSpPr>
            <p:spPr bwMode="auto">
              <a:xfrm>
                <a:off x="2451100" y="39370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99"/>
              <p:cNvSpPr>
                <a:spLocks noChangeArrowheads="1"/>
              </p:cNvSpPr>
              <p:nvPr/>
            </p:nvSpPr>
            <p:spPr bwMode="auto">
              <a:xfrm>
                <a:off x="248126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Rectangle 100"/>
              <p:cNvSpPr>
                <a:spLocks noChangeArrowheads="1"/>
              </p:cNvSpPr>
              <p:nvPr/>
            </p:nvSpPr>
            <p:spPr bwMode="auto">
              <a:xfrm>
                <a:off x="251301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101"/>
              <p:cNvSpPr>
                <a:spLocks noChangeArrowheads="1"/>
              </p:cNvSpPr>
              <p:nvPr/>
            </p:nvSpPr>
            <p:spPr bwMode="auto">
              <a:xfrm>
                <a:off x="2543175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Oval 102"/>
              <p:cNvSpPr>
                <a:spLocks noChangeArrowheads="1"/>
              </p:cNvSpPr>
              <p:nvPr/>
            </p:nvSpPr>
            <p:spPr bwMode="auto">
              <a:xfrm>
                <a:off x="2832100" y="396557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103"/>
              <p:cNvSpPr>
                <a:spLocks noChangeArrowheads="1"/>
              </p:cNvSpPr>
              <p:nvPr/>
            </p:nvSpPr>
            <p:spPr bwMode="auto">
              <a:xfrm>
                <a:off x="2368550" y="409257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104"/>
              <p:cNvSpPr>
                <a:spLocks noChangeArrowheads="1"/>
              </p:cNvSpPr>
              <p:nvPr/>
            </p:nvSpPr>
            <p:spPr bwMode="auto">
              <a:xfrm>
                <a:off x="238760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105"/>
              <p:cNvSpPr>
                <a:spLocks noChangeArrowheads="1"/>
              </p:cNvSpPr>
              <p:nvPr/>
            </p:nvSpPr>
            <p:spPr bwMode="auto">
              <a:xfrm>
                <a:off x="241935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106"/>
              <p:cNvSpPr>
                <a:spLocks noChangeArrowheads="1"/>
              </p:cNvSpPr>
              <p:nvPr/>
            </p:nvSpPr>
            <p:spPr bwMode="auto">
              <a:xfrm>
                <a:off x="2451100" y="4117975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107"/>
              <p:cNvSpPr>
                <a:spLocks noChangeArrowheads="1"/>
              </p:cNvSpPr>
              <p:nvPr/>
            </p:nvSpPr>
            <p:spPr bwMode="auto">
              <a:xfrm>
                <a:off x="248126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Rectangle 108"/>
              <p:cNvSpPr>
                <a:spLocks noChangeArrowheads="1"/>
              </p:cNvSpPr>
              <p:nvPr/>
            </p:nvSpPr>
            <p:spPr bwMode="auto">
              <a:xfrm>
                <a:off x="251301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109"/>
              <p:cNvSpPr>
                <a:spLocks noChangeArrowheads="1"/>
              </p:cNvSpPr>
              <p:nvPr/>
            </p:nvSpPr>
            <p:spPr bwMode="auto">
              <a:xfrm>
                <a:off x="2543175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>
                <a:off x="2832100" y="414655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111"/>
              <p:cNvSpPr>
                <a:spLocks noChangeArrowheads="1"/>
              </p:cNvSpPr>
              <p:nvPr/>
            </p:nvSpPr>
            <p:spPr bwMode="auto">
              <a:xfrm>
                <a:off x="2368550" y="4273550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112"/>
              <p:cNvSpPr>
                <a:spLocks noChangeArrowheads="1"/>
              </p:cNvSpPr>
              <p:nvPr/>
            </p:nvSpPr>
            <p:spPr bwMode="auto">
              <a:xfrm>
                <a:off x="238760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113"/>
              <p:cNvSpPr>
                <a:spLocks noChangeArrowheads="1"/>
              </p:cNvSpPr>
              <p:nvPr/>
            </p:nvSpPr>
            <p:spPr bwMode="auto">
              <a:xfrm>
                <a:off x="241935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114"/>
              <p:cNvSpPr>
                <a:spLocks noChangeArrowheads="1"/>
              </p:cNvSpPr>
              <p:nvPr/>
            </p:nvSpPr>
            <p:spPr bwMode="auto">
              <a:xfrm>
                <a:off x="2451100" y="429736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115"/>
              <p:cNvSpPr>
                <a:spLocks noChangeArrowheads="1"/>
              </p:cNvSpPr>
              <p:nvPr/>
            </p:nvSpPr>
            <p:spPr bwMode="auto">
              <a:xfrm>
                <a:off x="248126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116"/>
              <p:cNvSpPr>
                <a:spLocks noChangeArrowheads="1"/>
              </p:cNvSpPr>
              <p:nvPr/>
            </p:nvSpPr>
            <p:spPr bwMode="auto">
              <a:xfrm>
                <a:off x="251301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117"/>
              <p:cNvSpPr>
                <a:spLocks noChangeArrowheads="1"/>
              </p:cNvSpPr>
              <p:nvPr/>
            </p:nvSpPr>
            <p:spPr bwMode="auto">
              <a:xfrm>
                <a:off x="2543175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Oval 118"/>
              <p:cNvSpPr>
                <a:spLocks noChangeArrowheads="1"/>
              </p:cNvSpPr>
              <p:nvPr/>
            </p:nvSpPr>
            <p:spPr bwMode="auto">
              <a:xfrm>
                <a:off x="2832100" y="4325938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119"/>
              <p:cNvSpPr>
                <a:spLocks noChangeArrowheads="1"/>
              </p:cNvSpPr>
              <p:nvPr/>
            </p:nvSpPr>
            <p:spPr bwMode="auto">
              <a:xfrm>
                <a:off x="2368550" y="445293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120"/>
              <p:cNvSpPr>
                <a:spLocks noChangeArrowheads="1"/>
              </p:cNvSpPr>
              <p:nvPr/>
            </p:nvSpPr>
            <p:spPr bwMode="auto">
              <a:xfrm>
                <a:off x="238760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121"/>
              <p:cNvSpPr>
                <a:spLocks noChangeArrowheads="1"/>
              </p:cNvSpPr>
              <p:nvPr/>
            </p:nvSpPr>
            <p:spPr bwMode="auto">
              <a:xfrm>
                <a:off x="241935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122"/>
              <p:cNvSpPr>
                <a:spLocks noChangeArrowheads="1"/>
              </p:cNvSpPr>
              <p:nvPr/>
            </p:nvSpPr>
            <p:spPr bwMode="auto">
              <a:xfrm>
                <a:off x="2451100" y="4478338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248126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124"/>
              <p:cNvSpPr>
                <a:spLocks noChangeArrowheads="1"/>
              </p:cNvSpPr>
              <p:nvPr/>
            </p:nvSpPr>
            <p:spPr bwMode="auto">
              <a:xfrm>
                <a:off x="251301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125"/>
              <p:cNvSpPr>
                <a:spLocks noChangeArrowheads="1"/>
              </p:cNvSpPr>
              <p:nvPr/>
            </p:nvSpPr>
            <p:spPr bwMode="auto">
              <a:xfrm>
                <a:off x="2543175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Oval 126"/>
              <p:cNvSpPr>
                <a:spLocks noChangeArrowheads="1"/>
              </p:cNvSpPr>
              <p:nvPr/>
            </p:nvSpPr>
            <p:spPr bwMode="auto">
              <a:xfrm>
                <a:off x="2832100" y="4506913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Freeform 128"/>
              <p:cNvSpPr>
                <a:spLocks/>
              </p:cNvSpPr>
              <p:nvPr/>
            </p:nvSpPr>
            <p:spPr bwMode="auto">
              <a:xfrm>
                <a:off x="1223963" y="4037013"/>
                <a:ext cx="193675" cy="71438"/>
              </a:xfrm>
              <a:custGeom>
                <a:avLst/>
                <a:gdLst>
                  <a:gd name="T0" fmla="*/ 87 w 87"/>
                  <a:gd name="T1" fmla="*/ 32 h 32"/>
                  <a:gd name="T2" fmla="*/ 0 w 87"/>
                  <a:gd name="T3" fmla="*/ 4 h 32"/>
                  <a:gd name="T4" fmla="*/ 15 w 87"/>
                  <a:gd name="T5" fmla="*/ 0 h 32"/>
                  <a:gd name="T6" fmla="*/ 87 w 87"/>
                  <a:gd name="T7" fmla="*/ 16 h 32"/>
                  <a:gd name="T8" fmla="*/ 87 w 8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">
                    <a:moveTo>
                      <a:pt x="87" y="32"/>
                    </a:moveTo>
                    <a:cubicBezTo>
                      <a:pt x="39" y="31"/>
                      <a:pt x="5" y="26"/>
                      <a:pt x="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5"/>
                      <a:pt x="71" y="16"/>
                      <a:pt x="87" y="16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Freeform 133"/>
              <p:cNvSpPr>
                <a:spLocks/>
              </p:cNvSpPr>
              <p:nvPr/>
            </p:nvSpPr>
            <p:spPr bwMode="auto">
              <a:xfrm>
                <a:off x="1516063" y="4059238"/>
                <a:ext cx="2178050" cy="420688"/>
              </a:xfrm>
              <a:custGeom>
                <a:avLst/>
                <a:gdLst>
                  <a:gd name="T0" fmla="*/ 944 w 981"/>
                  <a:gd name="T1" fmla="*/ 189 h 189"/>
                  <a:gd name="T2" fmla="*/ 825 w 981"/>
                  <a:gd name="T3" fmla="*/ 157 h 189"/>
                  <a:gd name="T4" fmla="*/ 446 w 981"/>
                  <a:gd name="T5" fmla="*/ 48 h 189"/>
                  <a:gd name="T6" fmla="*/ 42 w 981"/>
                  <a:gd name="T7" fmla="*/ 21 h 189"/>
                  <a:gd name="T8" fmla="*/ 0 w 981"/>
                  <a:gd name="T9" fmla="*/ 22 h 189"/>
                  <a:gd name="T10" fmla="*/ 0 w 981"/>
                  <a:gd name="T11" fmla="*/ 6 h 189"/>
                  <a:gd name="T12" fmla="*/ 41 w 981"/>
                  <a:gd name="T13" fmla="*/ 5 h 189"/>
                  <a:gd name="T14" fmla="*/ 450 w 981"/>
                  <a:gd name="T15" fmla="*/ 33 h 189"/>
                  <a:gd name="T16" fmla="*/ 831 w 981"/>
                  <a:gd name="T17" fmla="*/ 142 h 189"/>
                  <a:gd name="T18" fmla="*/ 969 w 981"/>
                  <a:gd name="T19" fmla="*/ 166 h 189"/>
                  <a:gd name="T20" fmla="*/ 981 w 981"/>
                  <a:gd name="T21" fmla="*/ 176 h 189"/>
                  <a:gd name="T22" fmla="*/ 944 w 981"/>
                  <a:gd name="T2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1" h="189">
                    <a:moveTo>
                      <a:pt x="944" y="189"/>
                    </a:moveTo>
                    <a:cubicBezTo>
                      <a:pt x="919" y="189"/>
                      <a:pt x="882" y="176"/>
                      <a:pt x="825" y="157"/>
                    </a:cubicBezTo>
                    <a:cubicBezTo>
                      <a:pt x="746" y="129"/>
                      <a:pt x="626" y="88"/>
                      <a:pt x="446" y="48"/>
                    </a:cubicBezTo>
                    <a:cubicBezTo>
                      <a:pt x="296" y="16"/>
                      <a:pt x="149" y="19"/>
                      <a:pt x="42" y="21"/>
                    </a:cubicBezTo>
                    <a:cubicBezTo>
                      <a:pt x="27" y="22"/>
                      <a:pt x="13" y="22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" y="6"/>
                      <a:pt x="27" y="6"/>
                      <a:pt x="41" y="5"/>
                    </a:cubicBezTo>
                    <a:cubicBezTo>
                      <a:pt x="149" y="3"/>
                      <a:pt x="298" y="0"/>
                      <a:pt x="450" y="33"/>
                    </a:cubicBezTo>
                    <a:cubicBezTo>
                      <a:pt x="631" y="72"/>
                      <a:pt x="751" y="114"/>
                      <a:pt x="831" y="142"/>
                    </a:cubicBezTo>
                    <a:cubicBezTo>
                      <a:pt x="910" y="169"/>
                      <a:pt x="954" y="184"/>
                      <a:pt x="969" y="166"/>
                    </a:cubicBezTo>
                    <a:cubicBezTo>
                      <a:pt x="981" y="176"/>
                      <a:pt x="981" y="176"/>
                      <a:pt x="981" y="176"/>
                    </a:cubicBezTo>
                    <a:cubicBezTo>
                      <a:pt x="973" y="186"/>
                      <a:pt x="959" y="189"/>
                      <a:pt x="944" y="18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1579890" y="3222762"/>
              <a:ext cx="1171619" cy="360361"/>
              <a:chOff x="1268527" y="2790747"/>
              <a:chExt cx="1047750" cy="322262"/>
            </a:xfrm>
          </p:grpSpPr>
          <p:sp>
            <p:nvSpPr>
              <p:cNvPr id="197" name="Freeform 5"/>
              <p:cNvSpPr>
                <a:spLocks/>
              </p:cNvSpPr>
              <p:nvPr/>
            </p:nvSpPr>
            <p:spPr bwMode="auto">
              <a:xfrm>
                <a:off x="1268527" y="2897109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Freeform 6"/>
              <p:cNvSpPr>
                <a:spLocks/>
              </p:cNvSpPr>
              <p:nvPr/>
            </p:nvSpPr>
            <p:spPr bwMode="auto">
              <a:xfrm>
                <a:off x="1268527" y="3003472"/>
                <a:ext cx="1047750" cy="109537"/>
              </a:xfrm>
              <a:custGeom>
                <a:avLst/>
                <a:gdLst>
                  <a:gd name="T0" fmla="*/ 471 w 471"/>
                  <a:gd name="T1" fmla="*/ 49 h 49"/>
                  <a:gd name="T2" fmla="*/ 418 w 471"/>
                  <a:gd name="T3" fmla="*/ 36 h 49"/>
                  <a:gd name="T4" fmla="*/ 377 w 471"/>
                  <a:gd name="T5" fmla="*/ 25 h 49"/>
                  <a:gd name="T6" fmla="*/ 335 w 471"/>
                  <a:gd name="T7" fmla="*/ 36 h 49"/>
                  <a:gd name="T8" fmla="*/ 282 w 471"/>
                  <a:gd name="T9" fmla="*/ 49 h 49"/>
                  <a:gd name="T10" fmla="*/ 230 w 471"/>
                  <a:gd name="T11" fmla="*/ 36 h 49"/>
                  <a:gd name="T12" fmla="*/ 188 w 471"/>
                  <a:gd name="T13" fmla="*/ 25 h 49"/>
                  <a:gd name="T14" fmla="*/ 147 w 471"/>
                  <a:gd name="T15" fmla="*/ 36 h 49"/>
                  <a:gd name="T16" fmla="*/ 94 w 471"/>
                  <a:gd name="T17" fmla="*/ 49 h 49"/>
                  <a:gd name="T18" fmla="*/ 41 w 471"/>
                  <a:gd name="T19" fmla="*/ 36 h 49"/>
                  <a:gd name="T20" fmla="*/ 0 w 471"/>
                  <a:gd name="T21" fmla="*/ 25 h 49"/>
                  <a:gd name="T22" fmla="*/ 0 w 471"/>
                  <a:gd name="T23" fmla="*/ 0 h 49"/>
                  <a:gd name="T24" fmla="*/ 53 w 471"/>
                  <a:gd name="T25" fmla="*/ 13 h 49"/>
                  <a:gd name="T26" fmla="*/ 94 w 471"/>
                  <a:gd name="T27" fmla="*/ 24 h 49"/>
                  <a:gd name="T28" fmla="*/ 135 w 471"/>
                  <a:gd name="T29" fmla="*/ 13 h 49"/>
                  <a:gd name="T30" fmla="*/ 188 w 471"/>
                  <a:gd name="T31" fmla="*/ 0 h 49"/>
                  <a:gd name="T32" fmla="*/ 241 w 471"/>
                  <a:gd name="T33" fmla="*/ 13 h 49"/>
                  <a:gd name="T34" fmla="*/ 282 w 471"/>
                  <a:gd name="T35" fmla="*/ 24 h 49"/>
                  <a:gd name="T36" fmla="*/ 324 w 471"/>
                  <a:gd name="T37" fmla="*/ 13 h 49"/>
                  <a:gd name="T38" fmla="*/ 377 w 471"/>
                  <a:gd name="T39" fmla="*/ 0 h 49"/>
                  <a:gd name="T40" fmla="*/ 430 w 471"/>
                  <a:gd name="T41" fmla="*/ 13 h 49"/>
                  <a:gd name="T42" fmla="*/ 471 w 471"/>
                  <a:gd name="T43" fmla="*/ 24 h 49"/>
                  <a:gd name="T44" fmla="*/ 471 w 471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9">
                    <a:moveTo>
                      <a:pt x="471" y="49"/>
                    </a:moveTo>
                    <a:cubicBezTo>
                      <a:pt x="444" y="49"/>
                      <a:pt x="430" y="42"/>
                      <a:pt x="418" y="36"/>
                    </a:cubicBezTo>
                    <a:cubicBezTo>
                      <a:pt x="407" y="30"/>
                      <a:pt x="397" y="25"/>
                      <a:pt x="377" y="25"/>
                    </a:cubicBezTo>
                    <a:cubicBezTo>
                      <a:pt x="356" y="25"/>
                      <a:pt x="347" y="30"/>
                      <a:pt x="335" y="36"/>
                    </a:cubicBezTo>
                    <a:cubicBezTo>
                      <a:pt x="323" y="42"/>
                      <a:pt x="309" y="49"/>
                      <a:pt x="282" y="49"/>
                    </a:cubicBezTo>
                    <a:cubicBezTo>
                      <a:pt x="256" y="49"/>
                      <a:pt x="242" y="42"/>
                      <a:pt x="230" y="36"/>
                    </a:cubicBezTo>
                    <a:cubicBezTo>
                      <a:pt x="218" y="30"/>
                      <a:pt x="209" y="25"/>
                      <a:pt x="188" y="25"/>
                    </a:cubicBezTo>
                    <a:cubicBezTo>
                      <a:pt x="168" y="25"/>
                      <a:pt x="158" y="30"/>
                      <a:pt x="147" y="36"/>
                    </a:cubicBezTo>
                    <a:cubicBezTo>
                      <a:pt x="135" y="42"/>
                      <a:pt x="121" y="49"/>
                      <a:pt x="94" y="49"/>
                    </a:cubicBezTo>
                    <a:cubicBezTo>
                      <a:pt x="67" y="49"/>
                      <a:pt x="54" y="42"/>
                      <a:pt x="41" y="36"/>
                    </a:cubicBezTo>
                    <a:cubicBezTo>
                      <a:pt x="30" y="30"/>
                      <a:pt x="2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3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3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3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3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3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49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Freeform 7"/>
              <p:cNvSpPr>
                <a:spLocks/>
              </p:cNvSpPr>
              <p:nvPr/>
            </p:nvSpPr>
            <p:spPr bwMode="auto">
              <a:xfrm>
                <a:off x="1268527" y="2790747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2" y="779528"/>
              <a:ext cx="2560320" cy="256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473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Scenarios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93345" y="1412044"/>
          <a:ext cx="11205310" cy="4780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2655">
                  <a:extLst>
                    <a:ext uri="{9D8B030D-6E8A-4147-A177-3AD203B41FA5}">
                      <a16:colId xmlns:a16="http://schemas.microsoft.com/office/drawing/2014/main" val="2683563793"/>
                    </a:ext>
                  </a:extLst>
                </a:gridCol>
                <a:gridCol w="5602655">
                  <a:extLst>
                    <a:ext uri="{9D8B030D-6E8A-4147-A177-3AD203B41FA5}">
                      <a16:colId xmlns:a16="http://schemas.microsoft.com/office/drawing/2014/main" val="4146405829"/>
                    </a:ext>
                  </a:extLst>
                </a:gridCol>
              </a:tblGrid>
              <a:tr h="2390466">
                <a:tc>
                  <a:txBody>
                    <a:bodyPr/>
                    <a:lstStyle/>
                    <a:p>
                      <a:r>
                        <a:rPr lang="en-US" sz="2500" b="1" dirty="0"/>
                        <a:t>Web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Glue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645007490"/>
                  </a:ext>
                </a:extLst>
              </a:tr>
              <a:tr h="2390466">
                <a:tc>
                  <a:txBody>
                    <a:bodyPr/>
                    <a:lstStyle/>
                    <a:p>
                      <a:r>
                        <a:rPr lang="en-US" sz="2500" b="1" dirty="0"/>
                        <a:t>Bots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500" b="1" dirty="0" err="1"/>
                        <a:t>IoT</a:t>
                      </a:r>
                      <a:endParaRPr lang="en-US" sz="2500" b="1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936843174"/>
                  </a:ext>
                </a:extLst>
              </a:tr>
            </a:tbl>
          </a:graphicData>
        </a:graphic>
      </p:graphicFrame>
      <p:pic>
        <p:nvPicPr>
          <p:cNvPr id="194" name="Picture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3" y="2233767"/>
            <a:ext cx="4821526" cy="1404501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70" y="4052060"/>
            <a:ext cx="3762357" cy="2122009"/>
          </a:xfrm>
          <a:prstGeom prst="rect">
            <a:avLst/>
          </a:prstGeom>
        </p:spPr>
      </p:pic>
      <p:pic>
        <p:nvPicPr>
          <p:cNvPr id="349" name="Picture 3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13" y="1857236"/>
            <a:ext cx="4645725" cy="1781032"/>
          </a:xfrm>
          <a:prstGeom prst="rect">
            <a:avLst/>
          </a:prstGeom>
        </p:spPr>
      </p:pic>
      <p:pic>
        <p:nvPicPr>
          <p:cNvPr id="474" name="Picture 4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672" y="4549531"/>
            <a:ext cx="5074804" cy="13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86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61558" y="290513"/>
            <a:ext cx="10747375" cy="898525"/>
          </a:xfrm>
        </p:spPr>
        <p:txBody>
          <a:bodyPr/>
          <a:lstStyle/>
          <a:p>
            <a:r>
              <a:rPr lang="en-US" sz="5400" dirty="0"/>
              <a:t>Azure Functions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47" y="438841"/>
            <a:ext cx="891304" cy="7865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69241" y="1586595"/>
            <a:ext cx="3854627" cy="4804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79285" tIns="143428" rIns="179285" bIns="143428" rtlCol="0">
            <a:noAutofit/>
          </a:bodyPr>
          <a:lstStyle/>
          <a:p>
            <a:pPr marL="0" marR="0" lvl="0" indent="0" algn="ctr" defTabSz="8958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164" algn="l"/>
              </a:tabLst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68687" y="1586596"/>
            <a:ext cx="3854627" cy="4804837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noAutofit/>
          </a:bodyPr>
          <a:lstStyle/>
          <a:p>
            <a:pPr marL="0" marR="0" lvl="0" indent="0" algn="ctr" defTabSz="8958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164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Accelerate development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68135" y="1586597"/>
            <a:ext cx="3854627" cy="4804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79285" tIns="143428" rIns="179285" bIns="143428" rtlCol="0">
            <a:noAutofit/>
          </a:bodyPr>
          <a:lstStyle/>
          <a:p>
            <a:pPr marL="0" marR="0" lvl="0" indent="0" algn="ctr" defTabSz="8958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164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Bind into services</a:t>
            </a:r>
          </a:p>
        </p:txBody>
      </p:sp>
      <p:sp useBgFill="1">
        <p:nvSpPr>
          <p:cNvPr id="58" name="Rectangle 57"/>
          <p:cNvSpPr/>
          <p:nvPr/>
        </p:nvSpPr>
        <p:spPr bwMode="auto">
          <a:xfrm>
            <a:off x="1" y="6387514"/>
            <a:ext cx="12192000" cy="47000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228346" y="5001713"/>
            <a:ext cx="3374883" cy="948379"/>
            <a:chOff x="8393341" y="2300121"/>
            <a:chExt cx="3442556" cy="967396"/>
          </a:xfrm>
        </p:grpSpPr>
        <p:grpSp>
          <p:nvGrpSpPr>
            <p:cNvPr id="6" name="Group 5"/>
            <p:cNvGrpSpPr/>
            <p:nvPr/>
          </p:nvGrpSpPr>
          <p:grpSpPr>
            <a:xfrm>
              <a:off x="8470241" y="2300121"/>
              <a:ext cx="817563" cy="485775"/>
              <a:chOff x="4510914" y="2356637"/>
              <a:chExt cx="817563" cy="485775"/>
            </a:xfrm>
          </p:grpSpPr>
          <p:sp>
            <p:nvSpPr>
              <p:cNvPr id="63" name="Freeform 79"/>
              <p:cNvSpPr>
                <a:spLocks/>
              </p:cNvSpPr>
              <p:nvPr/>
            </p:nvSpPr>
            <p:spPr bwMode="auto">
              <a:xfrm>
                <a:off x="4701414" y="2488399"/>
                <a:ext cx="627063" cy="354013"/>
              </a:xfrm>
              <a:custGeom>
                <a:avLst/>
                <a:gdLst>
                  <a:gd name="T0" fmla="*/ 20 w 167"/>
                  <a:gd name="T1" fmla="*/ 93 h 94"/>
                  <a:gd name="T2" fmla="*/ 0 w 167"/>
                  <a:gd name="T3" fmla="*/ 64 h 94"/>
                  <a:gd name="T4" fmla="*/ 2 w 167"/>
                  <a:gd name="T5" fmla="*/ 53 h 94"/>
                  <a:gd name="T6" fmla="*/ 24 w 167"/>
                  <a:gd name="T7" fmla="*/ 37 h 94"/>
                  <a:gd name="T8" fmla="*/ 31 w 167"/>
                  <a:gd name="T9" fmla="*/ 32 h 94"/>
                  <a:gd name="T10" fmla="*/ 32 w 167"/>
                  <a:gd name="T11" fmla="*/ 27 h 94"/>
                  <a:gd name="T12" fmla="*/ 49 w 167"/>
                  <a:gd name="T13" fmla="*/ 5 h 94"/>
                  <a:gd name="T14" fmla="*/ 68 w 167"/>
                  <a:gd name="T15" fmla="*/ 0 h 94"/>
                  <a:gd name="T16" fmla="*/ 95 w 167"/>
                  <a:gd name="T17" fmla="*/ 12 h 94"/>
                  <a:gd name="T18" fmla="*/ 100 w 167"/>
                  <a:gd name="T19" fmla="*/ 17 h 94"/>
                  <a:gd name="T20" fmla="*/ 104 w 167"/>
                  <a:gd name="T21" fmla="*/ 15 h 94"/>
                  <a:gd name="T22" fmla="*/ 147 w 167"/>
                  <a:gd name="T23" fmla="*/ 41 h 94"/>
                  <a:gd name="T24" fmla="*/ 146 w 167"/>
                  <a:gd name="T25" fmla="*/ 47 h 94"/>
                  <a:gd name="T26" fmla="*/ 151 w 167"/>
                  <a:gd name="T27" fmla="*/ 49 h 94"/>
                  <a:gd name="T28" fmla="*/ 167 w 167"/>
                  <a:gd name="T29" fmla="*/ 74 h 94"/>
                  <a:gd name="T30" fmla="*/ 156 w 167"/>
                  <a:gd name="T31" fmla="*/ 93 h 94"/>
                  <a:gd name="T32" fmla="*/ 153 w 167"/>
                  <a:gd name="T33" fmla="*/ 94 h 94"/>
                  <a:gd name="T34" fmla="*/ 88 w 167"/>
                  <a:gd name="T35" fmla="*/ 94 h 94"/>
                  <a:gd name="T36" fmla="*/ 20 w 167"/>
                  <a:gd name="T37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7" h="94">
                    <a:moveTo>
                      <a:pt x="20" y="93"/>
                    </a:moveTo>
                    <a:cubicBezTo>
                      <a:pt x="7" y="89"/>
                      <a:pt x="0" y="78"/>
                      <a:pt x="0" y="64"/>
                    </a:cubicBezTo>
                    <a:cubicBezTo>
                      <a:pt x="0" y="58"/>
                      <a:pt x="0" y="57"/>
                      <a:pt x="2" y="53"/>
                    </a:cubicBezTo>
                    <a:cubicBezTo>
                      <a:pt x="4" y="45"/>
                      <a:pt x="13" y="39"/>
                      <a:pt x="24" y="37"/>
                    </a:cubicBezTo>
                    <a:cubicBezTo>
                      <a:pt x="29" y="36"/>
                      <a:pt x="31" y="35"/>
                      <a:pt x="31" y="32"/>
                    </a:cubicBezTo>
                    <a:cubicBezTo>
                      <a:pt x="31" y="31"/>
                      <a:pt x="31" y="28"/>
                      <a:pt x="32" y="27"/>
                    </a:cubicBezTo>
                    <a:cubicBezTo>
                      <a:pt x="36" y="16"/>
                      <a:pt x="42" y="8"/>
                      <a:pt x="49" y="5"/>
                    </a:cubicBezTo>
                    <a:cubicBezTo>
                      <a:pt x="56" y="1"/>
                      <a:pt x="59" y="0"/>
                      <a:pt x="68" y="0"/>
                    </a:cubicBezTo>
                    <a:cubicBezTo>
                      <a:pt x="81" y="0"/>
                      <a:pt x="87" y="3"/>
                      <a:pt x="95" y="12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4" y="8"/>
                      <a:pt x="145" y="21"/>
                      <a:pt x="147" y="41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51" y="49"/>
                      <a:pt x="151" y="49"/>
                      <a:pt x="151" y="49"/>
                    </a:cubicBezTo>
                    <a:cubicBezTo>
                      <a:pt x="162" y="53"/>
                      <a:pt x="167" y="62"/>
                      <a:pt x="167" y="74"/>
                    </a:cubicBezTo>
                    <a:cubicBezTo>
                      <a:pt x="166" y="83"/>
                      <a:pt x="162" y="89"/>
                      <a:pt x="156" y="93"/>
                    </a:cubicBezTo>
                    <a:cubicBezTo>
                      <a:pt x="153" y="94"/>
                      <a:pt x="153" y="94"/>
                      <a:pt x="153" y="94"/>
                    </a:cubicBezTo>
                    <a:cubicBezTo>
                      <a:pt x="88" y="94"/>
                      <a:pt x="88" y="94"/>
                      <a:pt x="88" y="94"/>
                    </a:cubicBezTo>
                    <a:cubicBezTo>
                      <a:pt x="38" y="93"/>
                      <a:pt x="23" y="93"/>
                      <a:pt x="20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 80"/>
              <p:cNvSpPr>
                <a:spLocks/>
              </p:cNvSpPr>
              <p:nvPr/>
            </p:nvSpPr>
            <p:spPr bwMode="auto">
              <a:xfrm>
                <a:off x="4510914" y="2356637"/>
                <a:ext cx="627063" cy="452438"/>
              </a:xfrm>
              <a:custGeom>
                <a:avLst/>
                <a:gdLst>
                  <a:gd name="T0" fmla="*/ 22 w 167"/>
                  <a:gd name="T1" fmla="*/ 119 h 120"/>
                  <a:gd name="T2" fmla="*/ 3 w 167"/>
                  <a:gd name="T3" fmla="*/ 102 h 120"/>
                  <a:gd name="T4" fmla="*/ 0 w 167"/>
                  <a:gd name="T5" fmla="*/ 89 h 120"/>
                  <a:gd name="T6" fmla="*/ 2 w 167"/>
                  <a:gd name="T7" fmla="*/ 77 h 120"/>
                  <a:gd name="T8" fmla="*/ 22 w 167"/>
                  <a:gd name="T9" fmla="*/ 62 h 120"/>
                  <a:gd name="T10" fmla="*/ 25 w 167"/>
                  <a:gd name="T11" fmla="*/ 60 h 120"/>
                  <a:gd name="T12" fmla="*/ 26 w 167"/>
                  <a:gd name="T13" fmla="*/ 55 h 120"/>
                  <a:gd name="T14" fmla="*/ 52 w 167"/>
                  <a:gd name="T15" fmla="*/ 21 h 120"/>
                  <a:gd name="T16" fmla="*/ 77 w 167"/>
                  <a:gd name="T17" fmla="*/ 23 h 120"/>
                  <a:gd name="T18" fmla="*/ 85 w 167"/>
                  <a:gd name="T19" fmla="*/ 17 h 120"/>
                  <a:gd name="T20" fmla="*/ 101 w 167"/>
                  <a:gd name="T21" fmla="*/ 5 h 120"/>
                  <a:gd name="T22" fmla="*/ 120 w 167"/>
                  <a:gd name="T23" fmla="*/ 0 h 120"/>
                  <a:gd name="T24" fmla="*/ 165 w 167"/>
                  <a:gd name="T25" fmla="*/ 33 h 120"/>
                  <a:gd name="T26" fmla="*/ 164 w 167"/>
                  <a:gd name="T27" fmla="*/ 41 h 120"/>
                  <a:gd name="T28" fmla="*/ 157 w 167"/>
                  <a:gd name="T29" fmla="*/ 42 h 120"/>
                  <a:gd name="T30" fmla="*/ 152 w 167"/>
                  <a:gd name="T31" fmla="*/ 43 h 120"/>
                  <a:gd name="T32" fmla="*/ 147 w 167"/>
                  <a:gd name="T33" fmla="*/ 39 h 120"/>
                  <a:gd name="T34" fmla="*/ 96 w 167"/>
                  <a:gd name="T35" fmla="*/ 32 h 120"/>
                  <a:gd name="T36" fmla="*/ 80 w 167"/>
                  <a:gd name="T37" fmla="*/ 47 h 120"/>
                  <a:gd name="T38" fmla="*/ 73 w 167"/>
                  <a:gd name="T39" fmla="*/ 62 h 120"/>
                  <a:gd name="T40" fmla="*/ 67 w 167"/>
                  <a:gd name="T41" fmla="*/ 66 h 120"/>
                  <a:gd name="T42" fmla="*/ 41 w 167"/>
                  <a:gd name="T43" fmla="*/ 99 h 120"/>
                  <a:gd name="T44" fmla="*/ 45 w 167"/>
                  <a:gd name="T45" fmla="*/ 116 h 120"/>
                  <a:gd name="T46" fmla="*/ 46 w 167"/>
                  <a:gd name="T47" fmla="*/ 120 h 120"/>
                  <a:gd name="T48" fmla="*/ 22 w 167"/>
                  <a:gd name="T49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120">
                    <a:moveTo>
                      <a:pt x="22" y="119"/>
                    </a:moveTo>
                    <a:cubicBezTo>
                      <a:pt x="14" y="117"/>
                      <a:pt x="6" y="110"/>
                      <a:pt x="3" y="102"/>
                    </a:cubicBezTo>
                    <a:cubicBezTo>
                      <a:pt x="1" y="98"/>
                      <a:pt x="0" y="97"/>
                      <a:pt x="0" y="89"/>
                    </a:cubicBezTo>
                    <a:cubicBezTo>
                      <a:pt x="0" y="82"/>
                      <a:pt x="0" y="80"/>
                      <a:pt x="2" y="77"/>
                    </a:cubicBezTo>
                    <a:cubicBezTo>
                      <a:pt x="6" y="70"/>
                      <a:pt x="13" y="64"/>
                      <a:pt x="22" y="62"/>
                    </a:cubicBezTo>
                    <a:cubicBezTo>
                      <a:pt x="24" y="61"/>
                      <a:pt x="25" y="61"/>
                      <a:pt x="25" y="60"/>
                    </a:cubicBezTo>
                    <a:cubicBezTo>
                      <a:pt x="25" y="59"/>
                      <a:pt x="26" y="57"/>
                      <a:pt x="26" y="55"/>
                    </a:cubicBezTo>
                    <a:cubicBezTo>
                      <a:pt x="27" y="39"/>
                      <a:pt x="37" y="26"/>
                      <a:pt x="52" y="21"/>
                    </a:cubicBezTo>
                    <a:cubicBezTo>
                      <a:pt x="60" y="19"/>
                      <a:pt x="69" y="20"/>
                      <a:pt x="77" y="23"/>
                    </a:cubicBezTo>
                    <a:cubicBezTo>
                      <a:pt x="80" y="24"/>
                      <a:pt x="80" y="24"/>
                      <a:pt x="85" y="17"/>
                    </a:cubicBezTo>
                    <a:cubicBezTo>
                      <a:pt x="89" y="13"/>
                      <a:pt x="95" y="7"/>
                      <a:pt x="101" y="5"/>
                    </a:cubicBezTo>
                    <a:cubicBezTo>
                      <a:pt x="107" y="2"/>
                      <a:pt x="113" y="0"/>
                      <a:pt x="120" y="0"/>
                    </a:cubicBezTo>
                    <a:cubicBezTo>
                      <a:pt x="140" y="0"/>
                      <a:pt x="159" y="13"/>
                      <a:pt x="165" y="33"/>
                    </a:cubicBezTo>
                    <a:cubicBezTo>
                      <a:pt x="167" y="39"/>
                      <a:pt x="167" y="41"/>
                      <a:pt x="164" y="41"/>
                    </a:cubicBezTo>
                    <a:cubicBezTo>
                      <a:pt x="163" y="41"/>
                      <a:pt x="160" y="42"/>
                      <a:pt x="157" y="42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35" y="27"/>
                      <a:pt x="114" y="24"/>
                      <a:pt x="96" y="32"/>
                    </a:cubicBezTo>
                    <a:cubicBezTo>
                      <a:pt x="89" y="35"/>
                      <a:pt x="84" y="41"/>
                      <a:pt x="80" y="47"/>
                    </a:cubicBezTo>
                    <a:cubicBezTo>
                      <a:pt x="77" y="51"/>
                      <a:pt x="73" y="60"/>
                      <a:pt x="73" y="62"/>
                    </a:cubicBezTo>
                    <a:cubicBezTo>
                      <a:pt x="73" y="63"/>
                      <a:pt x="72" y="64"/>
                      <a:pt x="67" y="66"/>
                    </a:cubicBezTo>
                    <a:cubicBezTo>
                      <a:pt x="51" y="71"/>
                      <a:pt x="41" y="84"/>
                      <a:pt x="41" y="99"/>
                    </a:cubicBezTo>
                    <a:cubicBezTo>
                      <a:pt x="41" y="106"/>
                      <a:pt x="43" y="112"/>
                      <a:pt x="45" y="116"/>
                    </a:cubicBezTo>
                    <a:cubicBezTo>
                      <a:pt x="46" y="118"/>
                      <a:pt x="46" y="119"/>
                      <a:pt x="46" y="120"/>
                    </a:cubicBezTo>
                    <a:cubicBezTo>
                      <a:pt x="45" y="120"/>
                      <a:pt x="25" y="120"/>
                      <a:pt x="22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9833633" y="2300121"/>
              <a:ext cx="731520" cy="4036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8821" y="2300121"/>
              <a:ext cx="640080" cy="64008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965128" y="2981285"/>
              <a:ext cx="474810" cy="286232"/>
            </a:xfrm>
            <a:prstGeom prst="rect">
              <a:avLst/>
            </a:prstGeom>
            <a:noFill/>
          </p:spPr>
          <p:txBody>
            <a:bodyPr wrap="none" lIns="89642" tIns="44821" rIns="89642" bIns="44821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6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Box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393341" y="2981285"/>
              <a:ext cx="928460" cy="286232"/>
            </a:xfrm>
            <a:prstGeom prst="rect">
              <a:avLst/>
            </a:prstGeom>
            <a:noFill/>
          </p:spPr>
          <p:txBody>
            <a:bodyPr wrap="none" lIns="89642" tIns="44821" rIns="89642" bIns="44821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6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OneDrive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191169" y="2981285"/>
              <a:ext cx="644728" cy="286232"/>
            </a:xfrm>
            <a:prstGeom prst="rect">
              <a:avLst/>
            </a:prstGeom>
            <a:noFill/>
          </p:spPr>
          <p:txBody>
            <a:bodyPr wrap="none" lIns="89642" tIns="44821" rIns="89642" bIns="44821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6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Twilio</a:t>
              </a:r>
              <a:endPara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Freeform 12"/>
          <p:cNvSpPr>
            <a:spLocks noChangeAspect="1" noEditPoints="1"/>
          </p:cNvSpPr>
          <p:nvPr/>
        </p:nvSpPr>
        <p:spPr bwMode="auto">
          <a:xfrm>
            <a:off x="8456622" y="3716181"/>
            <a:ext cx="537855" cy="480243"/>
          </a:xfrm>
          <a:custGeom>
            <a:avLst/>
            <a:gdLst>
              <a:gd name="T0" fmla="*/ 347 w 1167"/>
              <a:gd name="T1" fmla="*/ 0 h 1042"/>
              <a:gd name="T2" fmla="*/ 0 w 1167"/>
              <a:gd name="T3" fmla="*/ 215 h 1042"/>
              <a:gd name="T4" fmla="*/ 222 w 1167"/>
              <a:gd name="T5" fmla="*/ 399 h 1042"/>
              <a:gd name="T6" fmla="*/ 574 w 1167"/>
              <a:gd name="T7" fmla="*/ 182 h 1042"/>
              <a:gd name="T8" fmla="*/ 347 w 1167"/>
              <a:gd name="T9" fmla="*/ 0 h 1042"/>
              <a:gd name="T10" fmla="*/ 347 w 1167"/>
              <a:gd name="T11" fmla="*/ 0 h 1042"/>
              <a:gd name="T12" fmla="*/ 819 w 1167"/>
              <a:gd name="T13" fmla="*/ 0 h 1042"/>
              <a:gd name="T14" fmla="*/ 1167 w 1167"/>
              <a:gd name="T15" fmla="*/ 217 h 1042"/>
              <a:gd name="T16" fmla="*/ 944 w 1167"/>
              <a:gd name="T17" fmla="*/ 399 h 1042"/>
              <a:gd name="T18" fmla="*/ 597 w 1167"/>
              <a:gd name="T19" fmla="*/ 182 h 1042"/>
              <a:gd name="T20" fmla="*/ 819 w 1167"/>
              <a:gd name="T21" fmla="*/ 0 h 1042"/>
              <a:gd name="T22" fmla="*/ 819 w 1167"/>
              <a:gd name="T23" fmla="*/ 0 h 1042"/>
              <a:gd name="T24" fmla="*/ 349 w 1167"/>
              <a:gd name="T25" fmla="*/ 798 h 1042"/>
              <a:gd name="T26" fmla="*/ 14 w 1167"/>
              <a:gd name="T27" fmla="*/ 602 h 1042"/>
              <a:gd name="T28" fmla="*/ 217 w 1167"/>
              <a:gd name="T29" fmla="*/ 427 h 1042"/>
              <a:gd name="T30" fmla="*/ 548 w 1167"/>
              <a:gd name="T31" fmla="*/ 631 h 1042"/>
              <a:gd name="T32" fmla="*/ 349 w 1167"/>
              <a:gd name="T33" fmla="*/ 798 h 1042"/>
              <a:gd name="T34" fmla="*/ 349 w 1167"/>
              <a:gd name="T35" fmla="*/ 798 h 1042"/>
              <a:gd name="T36" fmla="*/ 815 w 1167"/>
              <a:gd name="T37" fmla="*/ 796 h 1042"/>
              <a:gd name="T38" fmla="*/ 1152 w 1167"/>
              <a:gd name="T39" fmla="*/ 598 h 1042"/>
              <a:gd name="T40" fmla="*/ 949 w 1167"/>
              <a:gd name="T41" fmla="*/ 427 h 1042"/>
              <a:gd name="T42" fmla="*/ 618 w 1167"/>
              <a:gd name="T43" fmla="*/ 626 h 1042"/>
              <a:gd name="T44" fmla="*/ 815 w 1167"/>
              <a:gd name="T45" fmla="*/ 796 h 1042"/>
              <a:gd name="T46" fmla="*/ 815 w 1167"/>
              <a:gd name="T47" fmla="*/ 796 h 1042"/>
              <a:gd name="T48" fmla="*/ 592 w 1167"/>
              <a:gd name="T49" fmla="*/ 642 h 1042"/>
              <a:gd name="T50" fmla="*/ 592 w 1167"/>
              <a:gd name="T51" fmla="*/ 1042 h 1042"/>
              <a:gd name="T52" fmla="*/ 933 w 1167"/>
              <a:gd name="T53" fmla="*/ 831 h 1042"/>
              <a:gd name="T54" fmla="*/ 933 w 1167"/>
              <a:gd name="T55" fmla="*/ 768 h 1042"/>
              <a:gd name="T56" fmla="*/ 819 w 1167"/>
              <a:gd name="T57" fmla="*/ 827 h 1042"/>
              <a:gd name="T58" fmla="*/ 592 w 1167"/>
              <a:gd name="T59" fmla="*/ 642 h 1042"/>
              <a:gd name="T60" fmla="*/ 592 w 1167"/>
              <a:gd name="T61" fmla="*/ 642 h 1042"/>
              <a:gd name="T62" fmla="*/ 569 w 1167"/>
              <a:gd name="T63" fmla="*/ 642 h 1042"/>
              <a:gd name="T64" fmla="*/ 569 w 1167"/>
              <a:gd name="T65" fmla="*/ 1042 h 1042"/>
              <a:gd name="T66" fmla="*/ 233 w 1167"/>
              <a:gd name="T67" fmla="*/ 831 h 1042"/>
              <a:gd name="T68" fmla="*/ 233 w 1167"/>
              <a:gd name="T69" fmla="*/ 768 h 1042"/>
              <a:gd name="T70" fmla="*/ 347 w 1167"/>
              <a:gd name="T71" fmla="*/ 827 h 1042"/>
              <a:gd name="T72" fmla="*/ 569 w 1167"/>
              <a:gd name="T73" fmla="*/ 642 h 1042"/>
              <a:gd name="T74" fmla="*/ 569 w 1167"/>
              <a:gd name="T75" fmla="*/ 6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67" h="1042">
                <a:moveTo>
                  <a:pt x="347" y="0"/>
                </a:moveTo>
                <a:lnTo>
                  <a:pt x="0" y="215"/>
                </a:lnTo>
                <a:lnTo>
                  <a:pt x="222" y="399"/>
                </a:lnTo>
                <a:lnTo>
                  <a:pt x="574" y="182"/>
                </a:lnTo>
                <a:lnTo>
                  <a:pt x="347" y="0"/>
                </a:lnTo>
                <a:lnTo>
                  <a:pt x="347" y="0"/>
                </a:lnTo>
                <a:close/>
                <a:moveTo>
                  <a:pt x="819" y="0"/>
                </a:moveTo>
                <a:lnTo>
                  <a:pt x="1167" y="217"/>
                </a:lnTo>
                <a:lnTo>
                  <a:pt x="944" y="399"/>
                </a:lnTo>
                <a:lnTo>
                  <a:pt x="597" y="182"/>
                </a:lnTo>
                <a:lnTo>
                  <a:pt x="819" y="0"/>
                </a:lnTo>
                <a:lnTo>
                  <a:pt x="819" y="0"/>
                </a:lnTo>
                <a:close/>
                <a:moveTo>
                  <a:pt x="349" y="798"/>
                </a:moveTo>
                <a:lnTo>
                  <a:pt x="14" y="602"/>
                </a:lnTo>
                <a:lnTo>
                  <a:pt x="217" y="427"/>
                </a:lnTo>
                <a:lnTo>
                  <a:pt x="548" y="631"/>
                </a:lnTo>
                <a:lnTo>
                  <a:pt x="349" y="798"/>
                </a:lnTo>
                <a:lnTo>
                  <a:pt x="349" y="798"/>
                </a:lnTo>
                <a:close/>
                <a:moveTo>
                  <a:pt x="815" y="796"/>
                </a:moveTo>
                <a:lnTo>
                  <a:pt x="1152" y="598"/>
                </a:lnTo>
                <a:lnTo>
                  <a:pt x="949" y="427"/>
                </a:lnTo>
                <a:lnTo>
                  <a:pt x="618" y="626"/>
                </a:lnTo>
                <a:lnTo>
                  <a:pt x="815" y="796"/>
                </a:lnTo>
                <a:lnTo>
                  <a:pt x="815" y="796"/>
                </a:lnTo>
                <a:close/>
                <a:moveTo>
                  <a:pt x="592" y="642"/>
                </a:moveTo>
                <a:lnTo>
                  <a:pt x="592" y="1042"/>
                </a:lnTo>
                <a:lnTo>
                  <a:pt x="933" y="831"/>
                </a:lnTo>
                <a:lnTo>
                  <a:pt x="933" y="768"/>
                </a:lnTo>
                <a:lnTo>
                  <a:pt x="819" y="827"/>
                </a:lnTo>
                <a:lnTo>
                  <a:pt x="592" y="642"/>
                </a:lnTo>
                <a:lnTo>
                  <a:pt x="592" y="642"/>
                </a:lnTo>
                <a:close/>
                <a:moveTo>
                  <a:pt x="569" y="642"/>
                </a:moveTo>
                <a:lnTo>
                  <a:pt x="569" y="1042"/>
                </a:lnTo>
                <a:lnTo>
                  <a:pt x="233" y="831"/>
                </a:lnTo>
                <a:lnTo>
                  <a:pt x="233" y="768"/>
                </a:lnTo>
                <a:lnTo>
                  <a:pt x="347" y="827"/>
                </a:lnTo>
                <a:lnTo>
                  <a:pt x="569" y="642"/>
                </a:lnTo>
                <a:lnTo>
                  <a:pt x="569" y="6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546" y="3675580"/>
            <a:ext cx="627497" cy="56144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277757" y="4311410"/>
            <a:ext cx="861492" cy="280606"/>
          </a:xfrm>
          <a:prstGeom prst="rect">
            <a:avLst/>
          </a:prstGeom>
          <a:noFill/>
        </p:spPr>
        <p:txBody>
          <a:bodyPr wrap="none" lIns="89642" tIns="44821" rIns="89642" bIns="44821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550854" y="4311410"/>
            <a:ext cx="881922" cy="280606"/>
          </a:xfrm>
          <a:prstGeom prst="rect">
            <a:avLst/>
          </a:prstGeom>
          <a:noFill/>
        </p:spPr>
        <p:txBody>
          <a:bodyPr wrap="none" lIns="89642" tIns="44821" rIns="89642" bIns="44821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372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873740" y="2924645"/>
            <a:ext cx="782160" cy="470621"/>
          </a:xfrm>
          <a:prstGeom prst="rect">
            <a:avLst/>
          </a:prstGeom>
          <a:noFill/>
        </p:spPr>
        <p:txBody>
          <a:bodyPr wrap="none" lIns="89642" tIns="44821" rIns="89642" bIns="44821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Storage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8185907" y="2924645"/>
            <a:ext cx="1051466" cy="470621"/>
          </a:xfrm>
          <a:prstGeom prst="rect">
            <a:avLst/>
          </a:prstGeom>
          <a:noFill/>
          <a:extLst/>
        </p:spPr>
        <p:txBody>
          <a:bodyPr wrap="none" lIns="89642" tIns="44821" rIns="89642" bIns="44821" rtlCol="0" anchor="b">
            <a:spAutoFit/>
          </a:bodyPr>
          <a:lstStyle/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9506336" y="2924645"/>
            <a:ext cx="982536" cy="470621"/>
          </a:xfrm>
          <a:prstGeom prst="rect">
            <a:avLst/>
          </a:prstGeom>
          <a:noFill/>
          <a:extLst/>
        </p:spPr>
        <p:txBody>
          <a:bodyPr wrap="none" lIns="89642" tIns="44821" rIns="89642" bIns="44821" rtlCol="0" anchor="b">
            <a:spAutoFit/>
          </a:bodyPr>
          <a:lstStyle/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 Hub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944" y="3581410"/>
            <a:ext cx="483527" cy="590977"/>
          </a:xfrm>
          <a:prstGeom prst="rect">
            <a:avLst/>
          </a:prstGeom>
        </p:spPr>
      </p:pic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10700226" y="4301097"/>
            <a:ext cx="1164789" cy="280605"/>
          </a:xfrm>
          <a:prstGeom prst="rect">
            <a:avLst/>
          </a:prstGeom>
          <a:noFill/>
          <a:extLst/>
        </p:spPr>
        <p:txBody>
          <a:bodyPr wrap="none" lIns="89642" tIns="44821" rIns="89642" bIns="44821" rtlCol="0" anchor="b">
            <a:spAutoFit/>
          </a:bodyPr>
          <a:lstStyle/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AzureDocDb</a:t>
            </a:r>
            <a:endParaRPr kumimoji="0" lang="en-US" sz="1372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491194" y="2496730"/>
            <a:ext cx="1295614" cy="3546843"/>
            <a:chOff x="4581251" y="2546297"/>
            <a:chExt cx="1321594" cy="3617965"/>
          </a:xfrm>
        </p:grpSpPr>
        <p:sp>
          <p:nvSpPr>
            <p:cNvPr id="106" name="TextBox 105"/>
            <p:cNvSpPr txBox="1"/>
            <p:nvPr/>
          </p:nvSpPr>
          <p:spPr>
            <a:xfrm>
              <a:off x="4645974" y="5517931"/>
              <a:ext cx="1177245" cy="646331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your way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251" y="2546297"/>
              <a:ext cx="1321594" cy="314893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5327" y="3381010"/>
              <a:ext cx="654016" cy="45720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4862" y="4358030"/>
              <a:ext cx="674371" cy="64008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63642" y="3659478"/>
            <a:ext cx="1604933" cy="2384095"/>
            <a:chOff x="6389240" y="3732361"/>
            <a:chExt cx="1637115" cy="2431901"/>
          </a:xfrm>
        </p:grpSpPr>
        <p:sp>
          <p:nvSpPr>
            <p:cNvPr id="107" name="TextBox 106"/>
            <p:cNvSpPr txBox="1"/>
            <p:nvPr/>
          </p:nvSpPr>
          <p:spPr>
            <a:xfrm>
              <a:off x="6389240" y="5517931"/>
              <a:ext cx="1637115" cy="646331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Local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development</a:t>
              </a:r>
            </a:p>
          </p:txBody>
        </p:sp>
        <p:sp>
          <p:nvSpPr>
            <p:cNvPr id="111" name="Freeform 19"/>
            <p:cNvSpPr>
              <a:spLocks noChangeAspect="1" noEditPoints="1"/>
            </p:cNvSpPr>
            <p:nvPr/>
          </p:nvSpPr>
          <p:spPr bwMode="auto">
            <a:xfrm>
              <a:off x="6669516" y="3732361"/>
              <a:ext cx="1110341" cy="914400"/>
            </a:xfrm>
            <a:custGeom>
              <a:avLst/>
              <a:gdLst>
                <a:gd name="T0" fmla="*/ 243 w 292"/>
                <a:gd name="T1" fmla="*/ 0 h 240"/>
                <a:gd name="T2" fmla="*/ 49 w 292"/>
                <a:gd name="T3" fmla="*/ 0 h 240"/>
                <a:gd name="T4" fmla="*/ 34 w 292"/>
                <a:gd name="T5" fmla="*/ 15 h 240"/>
                <a:gd name="T6" fmla="*/ 34 w 292"/>
                <a:gd name="T7" fmla="*/ 145 h 240"/>
                <a:gd name="T8" fmla="*/ 49 w 292"/>
                <a:gd name="T9" fmla="*/ 160 h 240"/>
                <a:gd name="T10" fmla="*/ 243 w 292"/>
                <a:gd name="T11" fmla="*/ 160 h 240"/>
                <a:gd name="T12" fmla="*/ 258 w 292"/>
                <a:gd name="T13" fmla="*/ 145 h 240"/>
                <a:gd name="T14" fmla="*/ 258 w 292"/>
                <a:gd name="T15" fmla="*/ 15 h 240"/>
                <a:gd name="T16" fmla="*/ 243 w 292"/>
                <a:gd name="T17" fmla="*/ 0 h 240"/>
                <a:gd name="T18" fmla="*/ 244 w 292"/>
                <a:gd name="T19" fmla="*/ 148 h 240"/>
                <a:gd name="T20" fmla="*/ 48 w 292"/>
                <a:gd name="T21" fmla="*/ 148 h 240"/>
                <a:gd name="T22" fmla="*/ 48 w 292"/>
                <a:gd name="T23" fmla="*/ 12 h 240"/>
                <a:gd name="T24" fmla="*/ 244 w 292"/>
                <a:gd name="T25" fmla="*/ 12 h 240"/>
                <a:gd name="T26" fmla="*/ 244 w 292"/>
                <a:gd name="T27" fmla="*/ 148 h 240"/>
                <a:gd name="T28" fmla="*/ 287 w 292"/>
                <a:gd name="T29" fmla="*/ 225 h 240"/>
                <a:gd name="T30" fmla="*/ 260 w 292"/>
                <a:gd name="T31" fmla="*/ 179 h 240"/>
                <a:gd name="T32" fmla="*/ 245 w 292"/>
                <a:gd name="T33" fmla="*/ 164 h 240"/>
                <a:gd name="T34" fmla="*/ 47 w 292"/>
                <a:gd name="T35" fmla="*/ 164 h 240"/>
                <a:gd name="T36" fmla="*/ 32 w 292"/>
                <a:gd name="T37" fmla="*/ 179 h 240"/>
                <a:gd name="T38" fmla="*/ 5 w 292"/>
                <a:gd name="T39" fmla="*/ 225 h 240"/>
                <a:gd name="T40" fmla="*/ 11 w 292"/>
                <a:gd name="T41" fmla="*/ 240 h 240"/>
                <a:gd name="T42" fmla="*/ 282 w 292"/>
                <a:gd name="T43" fmla="*/ 240 h 240"/>
                <a:gd name="T44" fmla="*/ 287 w 292"/>
                <a:gd name="T45" fmla="*/ 225 h 240"/>
                <a:gd name="T46" fmla="*/ 108 w 292"/>
                <a:gd name="T47" fmla="*/ 233 h 240"/>
                <a:gd name="T48" fmla="*/ 114 w 292"/>
                <a:gd name="T49" fmla="*/ 213 h 240"/>
                <a:gd name="T50" fmla="*/ 178 w 292"/>
                <a:gd name="T51" fmla="*/ 213 h 240"/>
                <a:gd name="T52" fmla="*/ 184 w 292"/>
                <a:gd name="T53" fmla="*/ 233 h 240"/>
                <a:gd name="T54" fmla="*/ 108 w 292"/>
                <a:gd name="T55" fmla="*/ 233 h 240"/>
                <a:gd name="T56" fmla="*/ 26 w 292"/>
                <a:gd name="T57" fmla="*/ 208 h 240"/>
                <a:gd name="T58" fmla="*/ 47 w 292"/>
                <a:gd name="T59" fmla="*/ 168 h 240"/>
                <a:gd name="T60" fmla="*/ 244 w 292"/>
                <a:gd name="T61" fmla="*/ 168 h 240"/>
                <a:gd name="T62" fmla="*/ 266 w 292"/>
                <a:gd name="T63" fmla="*/ 208 h 240"/>
                <a:gd name="T64" fmla="*/ 26 w 292"/>
                <a:gd name="T65" fmla="*/ 20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40">
                  <a:moveTo>
                    <a:pt x="243" y="0"/>
                  </a:moveTo>
                  <a:cubicBezTo>
                    <a:pt x="243" y="0"/>
                    <a:pt x="243" y="0"/>
                    <a:pt x="49" y="0"/>
                  </a:cubicBezTo>
                  <a:cubicBezTo>
                    <a:pt x="40" y="0"/>
                    <a:pt x="34" y="7"/>
                    <a:pt x="34" y="15"/>
                  </a:cubicBezTo>
                  <a:cubicBezTo>
                    <a:pt x="34" y="15"/>
                    <a:pt x="34" y="15"/>
                    <a:pt x="34" y="145"/>
                  </a:cubicBezTo>
                  <a:cubicBezTo>
                    <a:pt x="34" y="153"/>
                    <a:pt x="40" y="160"/>
                    <a:pt x="49" y="160"/>
                  </a:cubicBezTo>
                  <a:cubicBezTo>
                    <a:pt x="49" y="160"/>
                    <a:pt x="49" y="160"/>
                    <a:pt x="243" y="160"/>
                  </a:cubicBezTo>
                  <a:cubicBezTo>
                    <a:pt x="251" y="160"/>
                    <a:pt x="258" y="153"/>
                    <a:pt x="258" y="14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7"/>
                    <a:pt x="251" y="0"/>
                    <a:pt x="243" y="0"/>
                  </a:cubicBezTo>
                  <a:close/>
                  <a:moveTo>
                    <a:pt x="244" y="148"/>
                  </a:moveTo>
                  <a:cubicBezTo>
                    <a:pt x="48" y="148"/>
                    <a:pt x="48" y="148"/>
                    <a:pt x="48" y="14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4" y="12"/>
                    <a:pt x="244" y="12"/>
                    <a:pt x="244" y="12"/>
                  </a:cubicBezTo>
                  <a:lnTo>
                    <a:pt x="244" y="148"/>
                  </a:lnTo>
                  <a:close/>
                  <a:moveTo>
                    <a:pt x="287" y="225"/>
                  </a:moveTo>
                  <a:cubicBezTo>
                    <a:pt x="260" y="179"/>
                    <a:pt x="260" y="179"/>
                    <a:pt x="260" y="179"/>
                  </a:cubicBezTo>
                  <a:cubicBezTo>
                    <a:pt x="257" y="173"/>
                    <a:pt x="254" y="164"/>
                    <a:pt x="245" y="164"/>
                  </a:cubicBezTo>
                  <a:cubicBezTo>
                    <a:pt x="245" y="164"/>
                    <a:pt x="245" y="164"/>
                    <a:pt x="47" y="164"/>
                  </a:cubicBezTo>
                  <a:cubicBezTo>
                    <a:pt x="38" y="164"/>
                    <a:pt x="36" y="174"/>
                    <a:pt x="32" y="179"/>
                  </a:cubicBezTo>
                  <a:cubicBezTo>
                    <a:pt x="32" y="179"/>
                    <a:pt x="32" y="179"/>
                    <a:pt x="5" y="225"/>
                  </a:cubicBezTo>
                  <a:cubicBezTo>
                    <a:pt x="0" y="232"/>
                    <a:pt x="2" y="240"/>
                    <a:pt x="11" y="240"/>
                  </a:cubicBezTo>
                  <a:cubicBezTo>
                    <a:pt x="11" y="240"/>
                    <a:pt x="11" y="240"/>
                    <a:pt x="282" y="240"/>
                  </a:cubicBezTo>
                  <a:cubicBezTo>
                    <a:pt x="290" y="240"/>
                    <a:pt x="292" y="231"/>
                    <a:pt x="287" y="225"/>
                  </a:cubicBezTo>
                  <a:close/>
                  <a:moveTo>
                    <a:pt x="108" y="233"/>
                  </a:moveTo>
                  <a:cubicBezTo>
                    <a:pt x="114" y="213"/>
                    <a:pt x="114" y="213"/>
                    <a:pt x="114" y="213"/>
                  </a:cubicBezTo>
                  <a:cubicBezTo>
                    <a:pt x="178" y="213"/>
                    <a:pt x="178" y="213"/>
                    <a:pt x="178" y="213"/>
                  </a:cubicBezTo>
                  <a:cubicBezTo>
                    <a:pt x="184" y="233"/>
                    <a:pt x="184" y="233"/>
                    <a:pt x="184" y="233"/>
                  </a:cubicBezTo>
                  <a:lnTo>
                    <a:pt x="108" y="233"/>
                  </a:lnTo>
                  <a:close/>
                  <a:moveTo>
                    <a:pt x="26" y="208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66" y="208"/>
                    <a:pt x="266" y="208"/>
                    <a:pt x="266" y="208"/>
                  </a:cubicBezTo>
                  <a:lnTo>
                    <a:pt x="26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89642" tIns="89642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&lt;/&gt;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4670" y="2400794"/>
            <a:ext cx="1557254" cy="3642778"/>
            <a:chOff x="473987" y="2448438"/>
            <a:chExt cx="1588480" cy="3715823"/>
          </a:xfrm>
        </p:grpSpPr>
        <p:sp>
          <p:nvSpPr>
            <p:cNvPr id="112" name="TextBox 111"/>
            <p:cNvSpPr txBox="1"/>
            <p:nvPr/>
          </p:nvSpPr>
          <p:spPr>
            <a:xfrm>
              <a:off x="473987" y="5517930"/>
              <a:ext cx="1571520" cy="646331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Event-driven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scale</a:t>
              </a: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5000"/>
            </a:blip>
            <a:srcRect l="24332" r="23006"/>
            <a:stretch/>
          </p:blipFill>
          <p:spPr>
            <a:xfrm>
              <a:off x="486206" y="2448438"/>
              <a:ext cx="1576261" cy="29931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545967" y="3312501"/>
            <a:ext cx="1216848" cy="2731061"/>
            <a:chOff x="2597019" y="3378426"/>
            <a:chExt cx="1241248" cy="2785825"/>
          </a:xfrm>
        </p:grpSpPr>
        <p:sp>
          <p:nvSpPr>
            <p:cNvPr id="113" name="TextBox 112"/>
            <p:cNvSpPr txBox="1"/>
            <p:nvPr/>
          </p:nvSpPr>
          <p:spPr>
            <a:xfrm>
              <a:off x="2620190" y="5517931"/>
              <a:ext cx="1218077" cy="646320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Reduced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 Ops</a:t>
              </a:r>
            </a:p>
          </p:txBody>
        </p:sp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2607629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3048163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3488697" y="4162902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 rot="5400000">
              <a:off x="3052921" y="3236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782252" y="3802062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&quot;Not Allowed&quot; Symbol 18"/>
            <p:cNvSpPr/>
            <p:nvPr/>
          </p:nvSpPr>
          <p:spPr bwMode="auto">
            <a:xfrm>
              <a:off x="2597019" y="3378426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3508" y="2277141"/>
            <a:ext cx="607102" cy="52015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9721840" y="2282140"/>
            <a:ext cx="489484" cy="510151"/>
            <a:chOff x="6915150" y="4665663"/>
            <a:chExt cx="714375" cy="744537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7070725" y="49911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7070725" y="51435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7243763" y="4929188"/>
              <a:ext cx="119062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7243763" y="5081588"/>
              <a:ext cx="119062" cy="92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7415213" y="4991100"/>
              <a:ext cx="120650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7070725" y="48387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6915150" y="4665663"/>
              <a:ext cx="714375" cy="176212"/>
            </a:xfrm>
            <a:custGeom>
              <a:avLst/>
              <a:gdLst>
                <a:gd name="T0" fmla="*/ 0 w 450"/>
                <a:gd name="T1" fmla="*/ 0 h 111"/>
                <a:gd name="T2" fmla="*/ 0 w 450"/>
                <a:gd name="T3" fmla="*/ 47 h 111"/>
                <a:gd name="T4" fmla="*/ 0 w 450"/>
                <a:gd name="T5" fmla="*/ 47 h 111"/>
                <a:gd name="T6" fmla="*/ 0 w 450"/>
                <a:gd name="T7" fmla="*/ 111 h 111"/>
                <a:gd name="T8" fmla="*/ 64 w 450"/>
                <a:gd name="T9" fmla="*/ 111 h 111"/>
                <a:gd name="T10" fmla="*/ 64 w 450"/>
                <a:gd name="T11" fmla="*/ 64 h 111"/>
                <a:gd name="T12" fmla="*/ 389 w 450"/>
                <a:gd name="T13" fmla="*/ 64 h 111"/>
                <a:gd name="T14" fmla="*/ 389 w 450"/>
                <a:gd name="T15" fmla="*/ 111 h 111"/>
                <a:gd name="T16" fmla="*/ 450 w 450"/>
                <a:gd name="T17" fmla="*/ 111 h 111"/>
                <a:gd name="T18" fmla="*/ 450 w 450"/>
                <a:gd name="T19" fmla="*/ 64 h 111"/>
                <a:gd name="T20" fmla="*/ 450 w 450"/>
                <a:gd name="T21" fmla="*/ 47 h 111"/>
                <a:gd name="T22" fmla="*/ 450 w 450"/>
                <a:gd name="T23" fmla="*/ 0 h 111"/>
                <a:gd name="T24" fmla="*/ 0 w 450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111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111"/>
                  </a:lnTo>
                  <a:lnTo>
                    <a:pt x="64" y="111"/>
                  </a:lnTo>
                  <a:lnTo>
                    <a:pt x="64" y="64"/>
                  </a:lnTo>
                  <a:lnTo>
                    <a:pt x="389" y="64"/>
                  </a:lnTo>
                  <a:lnTo>
                    <a:pt x="389" y="111"/>
                  </a:lnTo>
                  <a:lnTo>
                    <a:pt x="450" y="111"/>
                  </a:lnTo>
                  <a:lnTo>
                    <a:pt x="450" y="64"/>
                  </a:lnTo>
                  <a:lnTo>
                    <a:pt x="450" y="47"/>
                  </a:lnTo>
                  <a:lnTo>
                    <a:pt x="4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6915150" y="5233988"/>
              <a:ext cx="714375" cy="176212"/>
            </a:xfrm>
            <a:custGeom>
              <a:avLst/>
              <a:gdLst>
                <a:gd name="T0" fmla="*/ 450 w 450"/>
                <a:gd name="T1" fmla="*/ 111 h 111"/>
                <a:gd name="T2" fmla="*/ 450 w 450"/>
                <a:gd name="T3" fmla="*/ 64 h 111"/>
                <a:gd name="T4" fmla="*/ 450 w 450"/>
                <a:gd name="T5" fmla="*/ 64 h 111"/>
                <a:gd name="T6" fmla="*/ 450 w 450"/>
                <a:gd name="T7" fmla="*/ 0 h 111"/>
                <a:gd name="T8" fmla="*/ 389 w 450"/>
                <a:gd name="T9" fmla="*/ 0 h 111"/>
                <a:gd name="T10" fmla="*/ 389 w 450"/>
                <a:gd name="T11" fmla="*/ 48 h 111"/>
                <a:gd name="T12" fmla="*/ 64 w 450"/>
                <a:gd name="T13" fmla="*/ 48 h 111"/>
                <a:gd name="T14" fmla="*/ 64 w 450"/>
                <a:gd name="T15" fmla="*/ 0 h 111"/>
                <a:gd name="T16" fmla="*/ 0 w 450"/>
                <a:gd name="T17" fmla="*/ 0 h 111"/>
                <a:gd name="T18" fmla="*/ 0 w 450"/>
                <a:gd name="T19" fmla="*/ 48 h 111"/>
                <a:gd name="T20" fmla="*/ 0 w 450"/>
                <a:gd name="T21" fmla="*/ 64 h 111"/>
                <a:gd name="T22" fmla="*/ 0 w 450"/>
                <a:gd name="T23" fmla="*/ 111 h 111"/>
                <a:gd name="T24" fmla="*/ 450 w 450"/>
                <a:gd name="T2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111">
                  <a:moveTo>
                    <a:pt x="450" y="111"/>
                  </a:moveTo>
                  <a:lnTo>
                    <a:pt x="450" y="64"/>
                  </a:lnTo>
                  <a:lnTo>
                    <a:pt x="450" y="64"/>
                  </a:lnTo>
                  <a:lnTo>
                    <a:pt x="450" y="0"/>
                  </a:lnTo>
                  <a:lnTo>
                    <a:pt x="389" y="0"/>
                  </a:lnTo>
                  <a:lnTo>
                    <a:pt x="389" y="48"/>
                  </a:lnTo>
                  <a:lnTo>
                    <a:pt x="64" y="48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64"/>
                  </a:lnTo>
                  <a:lnTo>
                    <a:pt x="0" y="111"/>
                  </a:lnTo>
                  <a:lnTo>
                    <a:pt x="450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446935" y="2284038"/>
            <a:ext cx="486579" cy="508253"/>
            <a:chOff x="3100388" y="2039938"/>
            <a:chExt cx="712787" cy="744537"/>
          </a:xfrm>
        </p:grpSpPr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3100388" y="2039938"/>
              <a:ext cx="712787" cy="174625"/>
            </a:xfrm>
            <a:custGeom>
              <a:avLst/>
              <a:gdLst>
                <a:gd name="T0" fmla="*/ 0 w 449"/>
                <a:gd name="T1" fmla="*/ 0 h 110"/>
                <a:gd name="T2" fmla="*/ 0 w 449"/>
                <a:gd name="T3" fmla="*/ 47 h 110"/>
                <a:gd name="T4" fmla="*/ 0 w 449"/>
                <a:gd name="T5" fmla="*/ 47 h 110"/>
                <a:gd name="T6" fmla="*/ 0 w 449"/>
                <a:gd name="T7" fmla="*/ 110 h 110"/>
                <a:gd name="T8" fmla="*/ 63 w 449"/>
                <a:gd name="T9" fmla="*/ 110 h 110"/>
                <a:gd name="T10" fmla="*/ 63 w 449"/>
                <a:gd name="T11" fmla="*/ 63 h 110"/>
                <a:gd name="T12" fmla="*/ 388 w 449"/>
                <a:gd name="T13" fmla="*/ 63 h 110"/>
                <a:gd name="T14" fmla="*/ 388 w 449"/>
                <a:gd name="T15" fmla="*/ 110 h 110"/>
                <a:gd name="T16" fmla="*/ 449 w 449"/>
                <a:gd name="T17" fmla="*/ 110 h 110"/>
                <a:gd name="T18" fmla="*/ 449 w 449"/>
                <a:gd name="T19" fmla="*/ 63 h 110"/>
                <a:gd name="T20" fmla="*/ 449 w 449"/>
                <a:gd name="T21" fmla="*/ 47 h 110"/>
                <a:gd name="T22" fmla="*/ 449 w 449"/>
                <a:gd name="T23" fmla="*/ 0 h 110"/>
                <a:gd name="T24" fmla="*/ 0 w 449"/>
                <a:gd name="T2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110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110"/>
                  </a:lnTo>
                  <a:lnTo>
                    <a:pt x="63" y="110"/>
                  </a:lnTo>
                  <a:lnTo>
                    <a:pt x="63" y="63"/>
                  </a:lnTo>
                  <a:lnTo>
                    <a:pt x="388" y="63"/>
                  </a:lnTo>
                  <a:lnTo>
                    <a:pt x="388" y="110"/>
                  </a:lnTo>
                  <a:lnTo>
                    <a:pt x="449" y="110"/>
                  </a:lnTo>
                  <a:lnTo>
                    <a:pt x="449" y="63"/>
                  </a:lnTo>
                  <a:lnTo>
                    <a:pt x="449" y="47"/>
                  </a:lnTo>
                  <a:lnTo>
                    <a:pt x="4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3100388" y="2608263"/>
              <a:ext cx="712787" cy="176212"/>
            </a:xfrm>
            <a:custGeom>
              <a:avLst/>
              <a:gdLst>
                <a:gd name="T0" fmla="*/ 449 w 449"/>
                <a:gd name="T1" fmla="*/ 111 h 111"/>
                <a:gd name="T2" fmla="*/ 449 w 449"/>
                <a:gd name="T3" fmla="*/ 64 h 111"/>
                <a:gd name="T4" fmla="*/ 449 w 449"/>
                <a:gd name="T5" fmla="*/ 64 h 111"/>
                <a:gd name="T6" fmla="*/ 449 w 449"/>
                <a:gd name="T7" fmla="*/ 0 h 111"/>
                <a:gd name="T8" fmla="*/ 388 w 449"/>
                <a:gd name="T9" fmla="*/ 0 h 111"/>
                <a:gd name="T10" fmla="*/ 388 w 449"/>
                <a:gd name="T11" fmla="*/ 47 h 111"/>
                <a:gd name="T12" fmla="*/ 63 w 449"/>
                <a:gd name="T13" fmla="*/ 47 h 111"/>
                <a:gd name="T14" fmla="*/ 63 w 449"/>
                <a:gd name="T15" fmla="*/ 0 h 111"/>
                <a:gd name="T16" fmla="*/ 0 w 449"/>
                <a:gd name="T17" fmla="*/ 0 h 111"/>
                <a:gd name="T18" fmla="*/ 0 w 449"/>
                <a:gd name="T19" fmla="*/ 47 h 111"/>
                <a:gd name="T20" fmla="*/ 0 w 449"/>
                <a:gd name="T21" fmla="*/ 64 h 111"/>
                <a:gd name="T22" fmla="*/ 0 w 449"/>
                <a:gd name="T23" fmla="*/ 111 h 111"/>
                <a:gd name="T24" fmla="*/ 449 w 449"/>
                <a:gd name="T2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111">
                  <a:moveTo>
                    <a:pt x="449" y="111"/>
                  </a:moveTo>
                  <a:lnTo>
                    <a:pt x="449" y="64"/>
                  </a:lnTo>
                  <a:lnTo>
                    <a:pt x="449" y="64"/>
                  </a:lnTo>
                  <a:lnTo>
                    <a:pt x="449" y="0"/>
                  </a:lnTo>
                  <a:lnTo>
                    <a:pt x="388" y="0"/>
                  </a:lnTo>
                  <a:lnTo>
                    <a:pt x="388" y="47"/>
                  </a:lnTo>
                  <a:lnTo>
                    <a:pt x="63" y="47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64"/>
                  </a:lnTo>
                  <a:lnTo>
                    <a:pt x="0" y="111"/>
                  </a:lnTo>
                  <a:lnTo>
                    <a:pt x="449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>
              <a:off x="3268663" y="2266950"/>
              <a:ext cx="379412" cy="185737"/>
            </a:xfrm>
            <a:custGeom>
              <a:avLst/>
              <a:gdLst>
                <a:gd name="T0" fmla="*/ 0 w 117"/>
                <a:gd name="T1" fmla="*/ 6 h 57"/>
                <a:gd name="T2" fmla="*/ 44 w 117"/>
                <a:gd name="T3" fmla="*/ 49 h 57"/>
                <a:gd name="T4" fmla="*/ 73 w 117"/>
                <a:gd name="T5" fmla="*/ 49 h 57"/>
                <a:gd name="T6" fmla="*/ 117 w 117"/>
                <a:gd name="T7" fmla="*/ 6 h 57"/>
                <a:gd name="T8" fmla="*/ 117 w 117"/>
                <a:gd name="T9" fmla="*/ 0 h 57"/>
                <a:gd name="T10" fmla="*/ 0 w 117"/>
                <a:gd name="T11" fmla="*/ 0 h 57"/>
                <a:gd name="T12" fmla="*/ 0 w 117"/>
                <a:gd name="T1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57">
                  <a:moveTo>
                    <a:pt x="0" y="6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52" y="57"/>
                    <a:pt x="65" y="57"/>
                    <a:pt x="73" y="49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16"/>
            <p:cNvSpPr>
              <a:spLocks/>
            </p:cNvSpPr>
            <p:nvPr/>
          </p:nvSpPr>
          <p:spPr bwMode="auto">
            <a:xfrm>
              <a:off x="3268663" y="2309813"/>
              <a:ext cx="379412" cy="246062"/>
            </a:xfrm>
            <a:custGeom>
              <a:avLst/>
              <a:gdLst>
                <a:gd name="T0" fmla="*/ 73 w 117"/>
                <a:gd name="T1" fmla="*/ 44 h 76"/>
                <a:gd name="T2" fmla="*/ 44 w 117"/>
                <a:gd name="T3" fmla="*/ 44 h 76"/>
                <a:gd name="T4" fmla="*/ 0 w 117"/>
                <a:gd name="T5" fmla="*/ 0 h 76"/>
                <a:gd name="T6" fmla="*/ 0 w 117"/>
                <a:gd name="T7" fmla="*/ 76 h 76"/>
                <a:gd name="T8" fmla="*/ 117 w 117"/>
                <a:gd name="T9" fmla="*/ 76 h 76"/>
                <a:gd name="T10" fmla="*/ 117 w 117"/>
                <a:gd name="T11" fmla="*/ 0 h 76"/>
                <a:gd name="T12" fmla="*/ 73 w 117"/>
                <a:gd name="T13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6">
                  <a:moveTo>
                    <a:pt x="73" y="44"/>
                  </a:moveTo>
                  <a:cubicBezTo>
                    <a:pt x="65" y="52"/>
                    <a:pt x="52" y="52"/>
                    <a:pt x="44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17" y="76"/>
                    <a:pt x="117" y="76"/>
                    <a:pt x="117" y="76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7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23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57" y="1337343"/>
            <a:ext cx="6993981" cy="5126429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 bwMode="auto">
          <a:xfrm>
            <a:off x="717451" y="2308469"/>
            <a:ext cx="3436295" cy="2838679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Triggers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</a:t>
            </a:r>
            <a:r>
              <a:rPr lang="en-US" sz="3529" kern="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nd</a:t>
            </a:r>
            <a:endParaRPr lang="en-US" sz="3529" kern="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5583876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1_Azure 2015">
  <a:themeElements>
    <a:clrScheme name="Cloud+Enterprise Fall 2016">
      <a:dk1>
        <a:srgbClr val="FFFFFF"/>
      </a:dk1>
      <a:lt1>
        <a:srgbClr val="FFFFFF"/>
      </a:lt1>
      <a:dk2>
        <a:srgbClr val="505050"/>
      </a:dk2>
      <a:lt2>
        <a:srgbClr val="00BCF2"/>
      </a:lt2>
      <a:accent1>
        <a:srgbClr val="0078D7"/>
      </a:accent1>
      <a:accent2>
        <a:srgbClr val="00188F"/>
      </a:accent2>
      <a:accent3>
        <a:srgbClr val="FFB900"/>
      </a:accent3>
      <a:accent4>
        <a:srgbClr val="00BCF2"/>
      </a:accent4>
      <a:accent5>
        <a:srgbClr val="0078D7"/>
      </a:accent5>
      <a:accent6>
        <a:srgbClr val="00188F"/>
      </a:accent6>
      <a:hlink>
        <a:srgbClr val="0078D7"/>
      </a:hlink>
      <a:folHlink>
        <a:srgbClr val="FFB90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8.xml><?xml version="1.0" encoding="utf-8"?>
<a:theme xmlns:a="http://schemas.openxmlformats.org/drawingml/2006/main" name="1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7C70E2A4-8980-409D-AC1F-E29167836A69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16631</TotalTime>
  <Words>280</Words>
  <Application>Microsoft Macintosh PowerPoint</Application>
  <PresentationFormat>Widescreen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ＭＳ Ｐゴシック</vt:lpstr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1_Azure 2015</vt:lpstr>
      <vt:lpstr>5-30721_Build_2016_Template_Light</vt:lpstr>
      <vt:lpstr>1_5-50111_Build 2017_DARK GRAY TEMPLATE</vt:lpstr>
      <vt:lpstr>Step 4 Azure Functions</vt:lpstr>
      <vt:lpstr>Goal</vt:lpstr>
      <vt:lpstr>What is “serverless”</vt:lpstr>
      <vt:lpstr>Common Scenarios</vt:lpstr>
      <vt:lpstr>Azure Functions</vt:lpstr>
      <vt:lpstr>PowerPoint Presentation</vt:lpstr>
      <vt:lpstr>Let’s code!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Mike Erickson</cp:lastModifiedBy>
  <cp:revision>385</cp:revision>
  <cp:lastPrinted>2014-03-26T17:46:13Z</cp:lastPrinted>
  <dcterms:created xsi:type="dcterms:W3CDTF">2014-03-19T23:21:38Z</dcterms:created>
  <dcterms:modified xsi:type="dcterms:W3CDTF">2018-04-21T07:53:23Z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mabenoit@microsoft.com</vt:lpwstr>
  </property>
  <property fmtid="{D5CDD505-2E9C-101B-9397-08002B2CF9AE}" pid="7" name="MSIP_Label_f42aa342-8706-4288-bd11-ebb85995028c_SetDate">
    <vt:lpwstr>2017-11-08T02:32:32.0962800Z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